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2" r:id="rId3"/>
    <p:sldId id="258" r:id="rId4"/>
    <p:sldId id="259" r:id="rId5"/>
    <p:sldId id="261" r:id="rId6"/>
    <p:sldId id="260" r:id="rId7"/>
    <p:sldId id="263" r:id="rId8"/>
    <p:sldId id="265" r:id="rId9"/>
    <p:sldId id="269" r:id="rId10"/>
    <p:sldId id="264" r:id="rId11"/>
    <p:sldId id="266" r:id="rId12"/>
    <p:sldId id="271" r:id="rId13"/>
    <p:sldId id="272" r:id="rId14"/>
    <p:sldId id="273" r:id="rId15"/>
    <p:sldId id="270" r:id="rId16"/>
    <p:sldId id="274" r:id="rId17"/>
    <p:sldId id="268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8" autoAdjust="0"/>
    <p:restoredTop sz="94660"/>
  </p:normalViewPr>
  <p:slideViewPr>
    <p:cSldViewPr snapToGrid="0">
      <p:cViewPr>
        <p:scale>
          <a:sx n="96" d="100"/>
          <a:sy n="96" d="100"/>
        </p:scale>
        <p:origin x="-168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7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6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6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2965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7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49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8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10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0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1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6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7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7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7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8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8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8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60DBC8-2CA4-47E5-B6DF-61E6D61ED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благо здоровья людей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4C144E-1AD0-4EEC-A8AB-F58D4C02F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906520"/>
            <a:ext cx="9448800" cy="93180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ФБУН ННИИЭМ им. академика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И.Н.Блохиной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Роспотребнадзора</a:t>
            </a:r>
          </a:p>
        </p:txBody>
      </p:sp>
    </p:spTree>
    <p:extLst>
      <p:ext uri="{BB962C8B-B14F-4D97-AF65-F5344CB8AC3E}">
        <p14:creationId xmlns:p14="http://schemas.microsoft.com/office/powerpoint/2010/main" val="245325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67C4F6-CE4E-4E54-B773-AAA3C389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758" y="541586"/>
            <a:ext cx="3429000" cy="6096000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63D396-8D1E-49A7-8490-801F968F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840000">
            <a:off x="873568" y="1509565"/>
            <a:ext cx="3021440" cy="474797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8589448" y="729445"/>
            <a:ext cx="3172707" cy="56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2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14" y="3878193"/>
            <a:ext cx="3966928" cy="270348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419405" y="1454688"/>
            <a:ext cx="3739530" cy="302849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00614" y="845278"/>
            <a:ext cx="4239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Рабочие будни клиники института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AFE633-9DC6-44DC-9CC5-ED2F62E18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37" y="1013733"/>
            <a:ext cx="3072650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1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19" y="1619496"/>
            <a:ext cx="3100600" cy="4911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03" y="589936"/>
            <a:ext cx="3566160" cy="47548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F22A1E-894F-49F0-BF19-9D08AB832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09" t="13561" r="3119" b="1925"/>
          <a:stretch/>
        </p:blipFill>
        <p:spPr>
          <a:xfrm>
            <a:off x="713207" y="1669193"/>
            <a:ext cx="3202408" cy="49115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5018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5387" y="717700"/>
            <a:ext cx="4795520" cy="1293028"/>
          </a:xfrm>
        </p:spPr>
        <p:txBody>
          <a:bodyPr>
            <a:normAutofit fontScale="90000"/>
          </a:bodyPr>
          <a:lstStyle/>
          <a:p>
            <a:r>
              <a:rPr lang="ru-RU" cap="none" dirty="0"/>
              <a:t>Ежедневный утренний обход в палатах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2" y="1614488"/>
            <a:ext cx="3028493" cy="4086271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547" y="1457687"/>
            <a:ext cx="2595851" cy="44618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809C4CD-9832-49B3-8A47-12930E6FB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920" y="3429000"/>
            <a:ext cx="5145500" cy="28917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2235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ED99A6-167F-4B7D-9877-CC3947A4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240" y="550750"/>
            <a:ext cx="8610600" cy="1293028"/>
          </a:xfrm>
        </p:spPr>
        <p:txBody>
          <a:bodyPr>
            <a:normAutofit/>
          </a:bodyPr>
          <a:lstStyle/>
          <a:p>
            <a:r>
              <a:rPr lang="ru-RU" sz="3600" cap="none" dirty="0">
                <a:latin typeface="+mn-lt"/>
              </a:rPr>
              <a:t>С такими медсестрами никакой укол не страшен!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6C27F4-B396-45F3-9E97-5A0052F0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39" y="1339767"/>
            <a:ext cx="3279322" cy="534482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60B739-251E-4E15-A7C9-DC45AAD2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76" y="2701901"/>
            <a:ext cx="4974336" cy="36053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4808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3" y="3429000"/>
            <a:ext cx="5063555" cy="31084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2" y="2025516"/>
            <a:ext cx="4654035" cy="3329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15700" y="581347"/>
            <a:ext cx="7919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Главное в любом деле – слаженная работа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3228754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558DAC1-4D97-44E1-9A25-729B03C7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491" y="171139"/>
            <a:ext cx="2333549" cy="320954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C3831F-74FB-41F0-9DD8-76587DC1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86" y="1087120"/>
            <a:ext cx="4114800" cy="1245290"/>
          </a:xfrm>
        </p:spPr>
        <p:txBody>
          <a:bodyPr>
            <a:normAutofit/>
          </a:bodyPr>
          <a:lstStyle/>
          <a:p>
            <a:r>
              <a:rPr lang="ru-RU" dirty="0"/>
              <a:t>Заслуженные награды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C67D36B-A869-4891-B584-A25825C83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840000">
            <a:off x="9532658" y="349471"/>
            <a:ext cx="2333549" cy="3209544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C14436-E6C0-40D1-9001-D13DDC9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540" y="2428240"/>
            <a:ext cx="5247634" cy="4206240"/>
          </a:xfrm>
        </p:spPr>
        <p:txBody>
          <a:bodyPr>
            <a:noAutofit/>
          </a:bodyPr>
          <a:lstStyle/>
          <a:p>
            <a:r>
              <a:rPr lang="ru-RU" sz="2400" dirty="0"/>
              <a:t>Целый ряд сотрудников - членов ППО института был награжден Почетными грамотами и Благодарственными   письмами Нижегородского обкома Профсоюза работников здравоохранения, а директор института проф. </a:t>
            </a:r>
            <a:r>
              <a:rPr lang="ru-RU" sz="2400" dirty="0" err="1"/>
              <a:t>Е.И.Ефимов</a:t>
            </a:r>
            <a:r>
              <a:rPr lang="ru-RU" sz="2400" dirty="0"/>
              <a:t> – Почетной грамотой Нижегородского областного объединения организация профсоюзов.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1F2B01-7586-4934-A030-20FC0C2B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20000">
            <a:off x="5261143" y="453443"/>
            <a:ext cx="2430780" cy="3343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5325D14-1CE4-463E-8E5D-E0863CA46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727" y="3103982"/>
            <a:ext cx="2644689" cy="36374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6CEDE3-54E9-495C-A8D3-55F9D56B8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926" y="3380683"/>
            <a:ext cx="2489119" cy="342351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993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E7F652-D380-48EF-AD75-DAAB48B84B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280" y="1737360"/>
            <a:ext cx="7741920" cy="4978399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Хочется выразить признательность всем сотрудникам института за их самоотверженный труд во имя здоровья населения и эпидемиологического благополучия страны.</a:t>
            </a:r>
          </a:p>
          <a:p>
            <a:r>
              <a:rPr lang="ru-RU" sz="3200" dirty="0">
                <a:solidFill>
                  <a:schemeClr val="accent1"/>
                </a:solidFill>
              </a:rPr>
              <a:t>В преддверии дня медицинского работника примите самые теплые поздравления и пожелания крепкого здоровья, благополучия и творческих успехов!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BC36A7-881D-40BA-A85E-BFEDF4CB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76" y="0"/>
            <a:ext cx="9343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9364BA-424B-42FE-94DF-3D2EFA5D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6892"/>
            <a:ext cx="10820400" cy="2802467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4200"/>
              </a:spcBef>
            </a:pP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4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проФЕССИОНАЛЬНЫМ</a:t>
            </a: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ПРАЗДНИКОМ, </a:t>
            </a:r>
            <a:b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ДОРОГИЕ КОЛЛЕГИ!</a:t>
            </a:r>
            <a:b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ДНЕМ МЕДИЦИНСКОГО РАБОТНИКА!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B41476-24F9-43AB-9D56-9CA15EA2A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2182" y="4043680"/>
            <a:ext cx="10130516" cy="1473200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ППО ФБУН ННИИЭМ </a:t>
            </a:r>
            <a:r>
              <a:rPr lang="ru-RU" sz="3000" dirty="0" err="1">
                <a:solidFill>
                  <a:schemeClr val="accent3">
                    <a:lumMod val="50000"/>
                  </a:schemeClr>
                </a:solidFill>
              </a:rPr>
              <a:t>им.академика</a:t>
            </a:r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000" dirty="0" err="1">
                <a:solidFill>
                  <a:schemeClr val="accent3">
                    <a:lumMod val="50000"/>
                  </a:schemeClr>
                </a:solidFill>
              </a:rPr>
              <a:t>И.Н.Блохиной</a:t>
            </a:r>
            <a:endParaRPr lang="ru-RU" sz="3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                                      2020 год</a:t>
            </a:r>
          </a:p>
        </p:txBody>
      </p:sp>
    </p:spTree>
    <p:extLst>
      <p:ext uri="{BB962C8B-B14F-4D97-AF65-F5344CB8AC3E}">
        <p14:creationId xmlns:p14="http://schemas.microsoft.com/office/powerpoint/2010/main" val="288740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7D54A0A-21BA-4664-965F-5743131349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7861238" y="695278"/>
            <a:ext cx="3644962" cy="5467443"/>
          </a:xfrm>
          <a:ln w="15875">
            <a:solidFill>
              <a:schemeClr val="bg1">
                <a:lumMod val="75000"/>
              </a:schemeClr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253B45-2C6F-44C7-83B4-68D4D7105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412240"/>
            <a:ext cx="7005320" cy="544576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/>
              <a:t>Направления научной деятельности института включают вопросы эпидемиологии, диагностики и профилактики актуальных бактериальных и вирусных инфекций.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/>
              <a:t>В периоды сложных эпидемических ситуаций в стране институт всегда оперативно мобилизовал силы для активного участия в их ликвидации. Так было при вспышках холеры, вирусного гепатита, предотвращении опасности развития эпидемий в результате крупных взрывов в г. Арзамасе и г. Уфе, при разрушительном землетрясении в Армении, в работе по противодействию распространению ВИЧ-инфекции и других заболеваний.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86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783563C-C8D3-4C24-ADA7-BA12991A5D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>
          <a:ln w="15875">
            <a:solidFill>
              <a:schemeClr val="accent1"/>
            </a:solidFill>
          </a:ln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76DF44D-834C-453D-8DAF-BF85E7493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49121"/>
            <a:ext cx="6995160" cy="4369564"/>
          </a:xfrm>
        </p:spPr>
        <p:txBody>
          <a:bodyPr>
            <a:normAutofit/>
          </a:bodyPr>
          <a:lstStyle/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Кроме научной деятельности высококвалифицированные специалисты института на постоянной основе оказывают помощь практическому здравоохранению, органам и организациям Роспотребнадзора:  осуществляют диагностические исследования при более чем 30 нозологических формах инфекций, участвуют в расшифровке вспышечной заболеваемости.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44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B22E8B6-5A92-4324-97F5-9FCF3675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759" y="5798093"/>
            <a:ext cx="2976086" cy="98440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E5AC5E-732B-471A-A7E8-D815A4E5A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995171"/>
            <a:ext cx="10043160" cy="4429760"/>
          </a:xfrm>
        </p:spPr>
        <p:txBody>
          <a:bodyPr>
            <a:normAutofit/>
          </a:bodyPr>
          <a:lstStyle/>
          <a:p>
            <a:r>
              <a:rPr lang="ru-RU" dirty="0"/>
              <a:t>Наша история борьбы с новой коронавирусной инфекцией (COVID-19) началась 29 января 2020 года с приказа директора института проф. Е И. Ефимова «Об организации работы по диагностике коронавирусной инфекции» во исполнение распоряжения Роспотребнадзора. </a:t>
            </a:r>
          </a:p>
          <a:p>
            <a:r>
              <a:rPr lang="ru-RU" dirty="0"/>
              <a:t>В кратчайшие сроки институт перепрофилировал свою деятельность на диагностику COVID-19. Мы вошли в число первых семи центров, уполномоченных на проведение  и верификацию диагностических исследований на </a:t>
            </a:r>
            <a:r>
              <a:rPr lang="en-US" dirty="0"/>
              <a:t>SARS</a:t>
            </a:r>
            <a:r>
              <a:rPr lang="ru-RU" dirty="0"/>
              <a:t>-</a:t>
            </a:r>
            <a:r>
              <a:rPr lang="en-US" dirty="0" err="1"/>
              <a:t>CoV</a:t>
            </a:r>
            <a:r>
              <a:rPr lang="ru-RU" dirty="0"/>
              <a:t>-2. </a:t>
            </a:r>
          </a:p>
          <a:p>
            <a:r>
              <a:rPr lang="ru-RU" dirty="0"/>
              <a:t>С этой целью был создан временный коллектив из сотрудников    пяти подразделений института.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78D7015-745C-486F-9021-2A71E30C1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620" y="152400"/>
            <a:ext cx="1943100" cy="280035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787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2973" y="775516"/>
            <a:ext cx="9020452" cy="1293028"/>
          </a:xfrm>
        </p:spPr>
        <p:txBody>
          <a:bodyPr>
            <a:no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800" cap="none" dirty="0">
                <a:solidFill>
                  <a:prstClr val="black"/>
                </a:solidFill>
                <a:ea typeface="+mn-ea"/>
                <a:cs typeface="+mn-cs"/>
              </a:rPr>
              <a:t>Сразу активно вступили в работу молекулярные биологи, генетики, эпидемиологи - опытные сотрудники и молодёжь.</a:t>
            </a:r>
            <a:endParaRPr lang="ru-RU" sz="28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05365E5-FC9A-472A-B74D-B7BD9DBED6C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rot="-420000">
            <a:off x="465800" y="2242539"/>
            <a:ext cx="3108960" cy="4145280"/>
          </a:xfrm>
          <a:ln w="15875">
            <a:solidFill>
              <a:schemeClr val="accent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2E0124F-7CCA-4C8C-BBE4-B90BEFFD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72" y="2142214"/>
            <a:ext cx="3306413" cy="4419600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A30B7C7-0CD1-42A5-918B-1C30BD27A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0000">
            <a:off x="8567546" y="2400743"/>
            <a:ext cx="3108960" cy="4145280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708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DF33703D-BAE6-44BE-9B96-B834875839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2600" y="2541111"/>
            <a:ext cx="5334000" cy="4000500"/>
          </a:xfrm>
          <a:ln w="15875">
            <a:solidFill>
              <a:schemeClr val="accent1"/>
            </a:solidFill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B7883D3-4363-4917-ABF3-68A775DAD3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5400" y="341630"/>
            <a:ext cx="5334000" cy="4000500"/>
          </a:xfrm>
          <a:ln w="15875"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D5BC30-2103-49EC-85C9-C409961FD1C9}"/>
              </a:ext>
            </a:extLst>
          </p:cNvPr>
          <p:cNvSpPr txBox="1"/>
          <p:nvPr/>
        </p:nvSpPr>
        <p:spPr>
          <a:xfrm>
            <a:off x="6278880" y="4673600"/>
            <a:ext cx="57200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По распоряжению руководства Роспотребнадзора были экстренно созданы две «красные зоны» для работы с </a:t>
            </a:r>
            <a:r>
              <a:rPr lang="ru-RU" sz="2200" dirty="0" err="1"/>
              <a:t>нативным</a:t>
            </a:r>
            <a:r>
              <a:rPr lang="ru-RU" sz="2200" dirty="0"/>
              <a:t> инфекционным материалом.</a:t>
            </a:r>
          </a:p>
        </p:txBody>
      </p:sp>
    </p:spTree>
    <p:extLst>
      <p:ext uri="{BB962C8B-B14F-4D97-AF65-F5344CB8AC3E}">
        <p14:creationId xmlns:p14="http://schemas.microsoft.com/office/powerpoint/2010/main" val="223679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7AE65C-FB0E-479C-9D8F-7657D474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2263056"/>
            <a:ext cx="10820400" cy="4471165"/>
          </a:xfrm>
        </p:spPr>
        <p:txBody>
          <a:bodyPr>
            <a:normAutofit/>
          </a:bodyPr>
          <a:lstStyle/>
          <a:p>
            <a:r>
              <a:rPr lang="ru-RU" sz="2400" dirty="0"/>
              <a:t>По просьбе руководства области и регионального министерства здравоохранения, оперативно согласовав с Роспотребнадзором, институт  временно передал здание своей клиники в распоряжение инфекционной клинической больницы №2 </a:t>
            </a:r>
            <a:r>
              <a:rPr lang="ru-RU" sz="2400" dirty="0" err="1"/>
              <a:t>г.Нижнего</a:t>
            </a:r>
            <a:r>
              <a:rPr lang="ru-RU" sz="2400" dirty="0"/>
              <a:t> Новгорода. Ряд сотрудников института был командирован туда для работы в «красной зоне». </a:t>
            </a:r>
          </a:p>
          <a:p>
            <a:r>
              <a:rPr lang="ru-RU" sz="2400" dirty="0"/>
              <a:t>В конце апреля клиника приняла на свои инфекционные койки первых пациентов с </a:t>
            </a:r>
            <a:r>
              <a:rPr lang="en-US" sz="2400" dirty="0"/>
              <a:t>COVID</a:t>
            </a:r>
            <a:r>
              <a:rPr lang="ru-RU" sz="2400" dirty="0"/>
              <a:t>-19.  В настоящее время в трех отделениях клиники развернуто 46 коек для лечения больных с коронавирусной пневмонией разной степени тяжести.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3B0070-1E47-48A5-9C9C-FE2A04BD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035" y="157644"/>
            <a:ext cx="3810330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DBD7AF-90B6-4D45-B056-EA3762E97E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530" b="22530"/>
          <a:stretch>
            <a:fillRect/>
          </a:stretch>
        </p:blipFill>
        <p:spPr>
          <a:xfrm>
            <a:off x="779381" y="1411956"/>
            <a:ext cx="10821840" cy="3478161"/>
          </a:xfrm>
          <a:pattFill prst="pct5">
            <a:fgClr>
              <a:schemeClr val="accent2"/>
            </a:fgClr>
            <a:bgClr>
              <a:schemeClr val="bg1"/>
            </a:bgClr>
          </a:pattFill>
          <a:ln w="15875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4394420-5F12-46CD-B1E0-C45FCDD67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5140961"/>
            <a:ext cx="10820400" cy="1209040"/>
          </a:xfrm>
        </p:spPr>
        <p:txBody>
          <a:bodyPr/>
          <a:lstStyle/>
          <a:p>
            <a:r>
              <a:rPr lang="ru-RU" sz="2400" dirty="0"/>
              <a:t>Врачи и персонал клиники и больницы совместно работают на благо пациентов, совершенствуя методы диагностики и лечения больных.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62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0947" y="367261"/>
            <a:ext cx="8610600" cy="1293028"/>
          </a:xfrm>
        </p:spPr>
        <p:txBody>
          <a:bodyPr/>
          <a:lstStyle/>
          <a:p>
            <a: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  <a:t>Сотрудники клиники института активно включились в борьбу с </a:t>
            </a:r>
            <a:r>
              <a:rPr lang="ru-RU" sz="2400" cap="none" dirty="0" err="1">
                <a:solidFill>
                  <a:prstClr val="black"/>
                </a:solidFill>
                <a:ea typeface="+mn-ea"/>
                <a:cs typeface="+mn-cs"/>
              </a:rPr>
              <a:t>коронавирусной</a:t>
            </a:r>
            <a: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  <a:t> инфекцией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61" y="1456571"/>
            <a:ext cx="2956386" cy="5261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0" y="1585452"/>
            <a:ext cx="3087746" cy="4859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11" y="1798187"/>
            <a:ext cx="3394253" cy="186537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47" y="4087326"/>
            <a:ext cx="3493269" cy="196334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8242623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589</TotalTime>
  <Words>464</Words>
  <Application>Microsoft Office PowerPoint</Application>
  <PresentationFormat>Произвольный</PresentationFormat>
  <Paragraphs>25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След самолета</vt:lpstr>
      <vt:lpstr>На благо здоровья людей</vt:lpstr>
      <vt:lpstr>Презентация PowerPoint</vt:lpstr>
      <vt:lpstr>Презентация PowerPoint</vt:lpstr>
      <vt:lpstr>Презентация PowerPoint</vt:lpstr>
      <vt:lpstr>Сразу активно вступили в работу молекулярные биологи, генетики, эпидемиологи - опытные сотрудники и молодёжь.</vt:lpstr>
      <vt:lpstr>Презентация PowerPoint</vt:lpstr>
      <vt:lpstr>Презентация PowerPoint</vt:lpstr>
      <vt:lpstr>Презентация PowerPoint</vt:lpstr>
      <vt:lpstr>Сотрудники клиники института активно включились в борьбу с коронавирусной инфекцией</vt:lpstr>
      <vt:lpstr>Презентация PowerPoint</vt:lpstr>
      <vt:lpstr>Презентация PowerPoint</vt:lpstr>
      <vt:lpstr>Презентация PowerPoint</vt:lpstr>
      <vt:lpstr>Ежедневный утренний обход в палатах </vt:lpstr>
      <vt:lpstr>С такими медсестрами никакой укол не страшен!</vt:lpstr>
      <vt:lpstr>Презентация PowerPoint</vt:lpstr>
      <vt:lpstr>Заслуженные награды</vt:lpstr>
      <vt:lpstr>Презентация PowerPoint</vt:lpstr>
      <vt:lpstr>С проФЕССИОНАЛЬНЫМ ПРАЗДНИКОМ,  ДОРОГИЕ КОЛЛЕГИ! С ДНЕМ МЕДИЦИНСКОГО РАБОТНИКА!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днем медицинского работника!</dc:title>
  <dc:creator>kuzovatovae4@gmail.com</dc:creator>
  <cp:lastModifiedBy>Лаборатория СПИД</cp:lastModifiedBy>
  <cp:revision>52</cp:revision>
  <dcterms:created xsi:type="dcterms:W3CDTF">2020-06-12T19:41:48Z</dcterms:created>
  <dcterms:modified xsi:type="dcterms:W3CDTF">2020-06-19T08:36:13Z</dcterms:modified>
</cp:coreProperties>
</file>