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4" r:id="rId1"/>
  </p:sldMasterIdLst>
  <p:notesMasterIdLst>
    <p:notesMasterId r:id="rId28"/>
  </p:notesMasterIdLst>
  <p:sldIdLst>
    <p:sldId id="256" r:id="rId2"/>
    <p:sldId id="270" r:id="rId3"/>
    <p:sldId id="257" r:id="rId4"/>
    <p:sldId id="259" r:id="rId5"/>
    <p:sldId id="295" r:id="rId6"/>
    <p:sldId id="258" r:id="rId7"/>
    <p:sldId id="268" r:id="rId8"/>
    <p:sldId id="269" r:id="rId9"/>
    <p:sldId id="262" r:id="rId10"/>
    <p:sldId id="263" r:id="rId11"/>
    <p:sldId id="296" r:id="rId12"/>
    <p:sldId id="261" r:id="rId13"/>
    <p:sldId id="264" r:id="rId14"/>
    <p:sldId id="265" r:id="rId15"/>
    <p:sldId id="266" r:id="rId16"/>
    <p:sldId id="267" r:id="rId17"/>
    <p:sldId id="297" r:id="rId18"/>
    <p:sldId id="285" r:id="rId19"/>
    <p:sldId id="286" r:id="rId20"/>
    <p:sldId id="283" r:id="rId21"/>
    <p:sldId id="284" r:id="rId22"/>
    <p:sldId id="298" r:id="rId23"/>
    <p:sldId id="289" r:id="rId24"/>
    <p:sldId id="290" r:id="rId25"/>
    <p:sldId id="291" r:id="rId26"/>
    <p:sldId id="293" r:id="rId27"/>
  </p:sldIdLst>
  <p:sldSz cx="12801600" cy="9601200" type="A3"/>
  <p:notesSz cx="6858000" cy="9144000"/>
  <p:defaultTextStyle>
    <a:defPPr>
      <a:defRPr lang="ru-RU"/>
    </a:defPPr>
    <a:lvl1pPr marL="0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25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51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76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101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126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152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177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202" algn="l" defTabSz="128005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178" autoAdjust="0"/>
  </p:normalViewPr>
  <p:slideViewPr>
    <p:cSldViewPr>
      <p:cViewPr>
        <p:scale>
          <a:sx n="60" d="100"/>
          <a:sy n="60" d="100"/>
        </p:scale>
        <p:origin x="-2364" y="16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E4C41-02FA-47C6-9C0A-1CEE3BEB0C0D}" type="datetimeFigureOut">
              <a:rPr lang="ru-RU" smtClean="0"/>
              <a:t>24.02.2013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965E-230D-478F-AE2E-09589BC5CB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43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25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051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076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101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126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152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177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202" algn="l" defTabSz="128005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nbank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ncbi.nlm.nih.gov/pubmed/" TargetMode="External"/><Relationship Id="rId4" Type="http://schemas.openxmlformats.org/officeDocument/2006/relationships/hyperlink" Target="http://www.pdb.org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Огромный объем информации появился в результате совершенствования технологий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секвенирования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геномов живых организмов, позволивших поставить этот процесс на поток. Методы полимеразной цепной реакции (ПЦР) и автоматического определения нуклеотидных последовательностей сделали возможным получение генетической информации в не представимом ранее масштабе. Первый геном человека был расшифрован в 2000м году, и в настоящее время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секвенаторы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всему миру выдают миллиарды букв генетического кода, который собирается в базах данных первичных структур и требует анализа и обработки. Объем этой информации удваивается, в среднем, каждые 18 месяцев.</a:t>
            </a: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последние десятилетия появилось много новых научных дисциплин с модными названиями, в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т.ч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биоинформатика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Но по сути,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биоинформатика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— не наука, а несколько удобных технологий и набор конкретных задач, которые решают с их помощью.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Биоинформатика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играет роль цементирующего начала, потому что независимо от того, каким способом получены данные, все равно они потом попадают в компьютер. </a:t>
            </a:r>
            <a:endParaRPr lang="en-US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общем смысле в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биоинформатике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можно выделить два направления: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математические методы компьютерного анализа в сравнительной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геномике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(геномная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биоинформатика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алгоритмов и программ для предсказания пространственной структуры белков (структурная </a:t>
            </a:r>
            <a:r>
              <a:rPr lang="ru-RU" sz="2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биоинформатика</a:t>
            </a:r>
            <a:r>
              <a:rPr lang="ru-RU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0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Добыча данных, так дословно переводится с английского устоявшееся выражение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Действительно извлечь нужную информацию из огромных быстро изменяющихся баз данных о биологических объектах — задача непростая и творческая.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первом шаге работы необходимо зайти в международную базу данных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ncbi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genbank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ссылке http://www.ncbi.nlm.nih.gov/, в поле ввода ввести ACF33495.1 (белок NS2B вируса клещевого энцефалита штамма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Primorye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выбрать базу данных нуклеотидных последовательностей и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щелкнуть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(поиск). Теперь можно увидеть всю доступную информацию о искомой последовательности,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ее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идентификационный номер (то есть ваш запрос ACF33495.1), название последовательности (DEFINITION) —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вируса клещевого энцефалита (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polyprotein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[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Tick-borne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encephalitis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virus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]), далее следует дополнительная информация о семействе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Flaviviridae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роде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Flavivirus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 д. Ниже приведена информация об авторах, а в разделе источник (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указаны данные. Далее дана ссылка на последовательность всего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полипротеина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 поле мат. пептид (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mat_peptide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обозначены границы индивидуальных белков, входящих в состав искомого вирусного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полипротеина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Внизу страницы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приведен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оригинал (ORIGIN) искомой последовательности с указанием аминокислотных позиций, для удобства счета последовательность разбита на участки по 10 символов.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16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 генетических последовательностей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Обработка гигантского количества данных, получаемых при секвенировании, является одной из важнейших задач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биоинформатики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Программы могут однозначно сопоставить (выровнять) похожие последовательности ДНК в геномах разных видов; часто такие последовательности несут сходные функции, а различия возникают в результате мелких мутаций, таких как:</a:t>
            </a:r>
          </a:p>
          <a:p>
            <a:pPr lvl="0"/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замены отдельных нуклеотидов</a:t>
            </a:r>
          </a:p>
          <a:p>
            <a:pPr lvl="0"/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вставки нуклеотидов</a:t>
            </a:r>
          </a:p>
          <a:p>
            <a:pPr lvl="0"/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делеции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Аннотация геномов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контексте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геномики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аннотация — процесс маркировки генов и других объектов в последовательности ДНК. Первая программная система аннотации геномов была создана в 1995 году Оуэном Уайтом, работавшим в команде,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секвенировавшей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проанализировавшей первый декодированный геном свободноживущего организма, бактерии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Haemophilus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influenzae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Доктор Уайт построил систему для нахождения генов,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тРНК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других объектов ДНК и сделал первые обозначения функций этих генов. Большинство современных систем работают сходным образом, но эти программы постоянно развиваются и улучшаются.</a:t>
            </a:r>
          </a:p>
          <a:p>
            <a:r>
              <a:rPr lang="ru-RU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Вычислительная эволюционная биология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Эволюционная биология исследует происхождение и появление видов, также как их развитие с течением времени. Информатика помогает эволюционным биологам в нескольких аспектах: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изучать эволюцию большого числа организмов, измеряя изменения в их ДНК, а не только в строении или физиологии;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сравнивать целые геномы, что позволяет изучать более комплексные эволюционные события, такие как: дупликация генов, латеральный перенос генов, и предсказывать бактериальные специализирующие факторы;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строить компьютерные модели популяций, чтобы предсказать поведение системы во времени;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отслеживать появление публикаций, содержащих информацию о большом количестве видов.</a:t>
            </a:r>
            <a:endParaRPr lang="ru-RU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0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громадным объёмом исходных данных единственным вариантом их хранения стали сетевые базы данных. Причём в силу большой гетерогенности материала на сегодняшний день выстроилась целая структура таких баз. Каждая из них посвящена какому-то отдельному аспекту (только база белков, только база </a:t>
            </a:r>
            <a: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SNP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т.п.). А на уровень выше находятся т.н. «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агрегаторы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т.е. сервисы, позволяющие вести кросс-поиск сразу по нескольким базам.</a:t>
            </a:r>
            <a:endParaRPr lang="en-US" sz="1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Каждая база данных содержит логически организованную структуру данных (так в библиотеке книги расположены по разделам и полкам). Любой записи этой базы обычно соответствует идентификатор. Как правило, в разных базах идентификаторы одной и той же сущности (например, биологической последовательности) разные, но бывает, что в нескольких базах принята одна и та же идентификация. Идентификатор однозначно определяет запись базы, но не биологический объект, несколько исследований одного и того же объекта с чуть разными результатами будут иметь разные идентификаторы. 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Биологические базы данных всегда содержат средства для поиска данных, в том числе для «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нечеткого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поиска, т. е. эти средства могут ответить на вопрос «найти что-то наиболее похожее на...». Современные биологические базы являются централизованными хранилищами информации, тысячи исследователей непрерывно пополняют их новыми данными, исправляют и дополняют. Информация в этих базах бывает неполна или даже содержит ошибки, поэтому приходится проверять её, сверяя множество источников, но научная деятельность в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биоинформатике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без этих баз просто невозможна. </a:t>
            </a:r>
            <a:endParaRPr lang="en-US" sz="1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7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Center for Biotechnology Information </a:t>
            </a:r>
            <a: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b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http://www.ncbi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7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nlm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7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nih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en-US" sz="17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gov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</a:t>
            </a:r>
            <a:r>
              <a:rPr lang="en-US" sz="17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genbank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/   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база данных первичных  структур ДНК и аминокислотных последовательностей.</a:t>
            </a:r>
          </a:p>
          <a:p>
            <a:pPr lvl="0"/>
            <a:r>
              <a:rPr lang="en-US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    Data   Bank    </a:t>
            </a:r>
            <a: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http://www.pdb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.</a:t>
            </a:r>
            <a:r>
              <a:rPr lang="en-US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org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    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банк   данных пространственных структур белков и нуклеиновых кислот</a:t>
            </a:r>
          </a:p>
          <a:p>
            <a:pPr lvl="0"/>
            <a:r>
              <a:rPr lang="en-US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PubMed  </a:t>
            </a:r>
            <a: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http://www.ncbi.nlm.nih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.</a:t>
            </a:r>
            <a:r>
              <a:rPr lang="en-US" sz="17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gov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/</a:t>
            </a:r>
            <a:r>
              <a:rPr lang="en-US" sz="17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pubmed</a:t>
            </a:r>
            <a:r>
              <a:rPr lang="ru-RU" sz="1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/    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база   данных статей по биологии и медицине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6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80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работы требуется компьютер с установленной программой. Программе для своей работы нужен доступ к Сети. Преимуществом является то, что в данном случае пользователь менее ограничен в средствах представления результатов (особенно в случае с 3-х мерными моделями). </a:t>
            </a:r>
            <a:r>
              <a:rPr lang="ru-RU" sz="17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Недостатком является то, что скорость работы будет зависеть от характеристик компьютера пользователя, что в ряде случаев может оказаться критичным.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94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80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Весь необходимый функционал реализован на сайте, который предоставляет сервис. Пользователю достаточно любого устройства с экраном и выходом в Сеть. Преимуществом является независимость пользователя от устройства (доступ возможен даже с мобильного телефона). Недостатком является то, что средства представления результата ограничены тем, что предлагает производитель.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7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FASTA-формат – это </a:t>
            </a:r>
            <a:r>
              <a:rPr lang="ru-R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определенная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форма записи последовательностей, с которой работает большая часть программ для анализа геномных последовательностей.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первой строке должно стоять название последовательности после знака “&gt;”. Начиная со следующей строки приводится сама последовательность.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Следующие друг за другом разные последовательности должны быть разделены пустой строкой. </a:t>
            </a:r>
          </a:p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Ниже приводится пример записи нескольких последовательностей в FASTA-формате:</a:t>
            </a:r>
          </a:p>
          <a:p>
            <a:endParaRPr lang="ru-R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14300" indent="0">
              <a:buNone/>
            </a:pPr>
            <a:r>
              <a:rPr lang="en-US" dirty="0" smtClean="0"/>
              <a:t>&gt;gi|5524211|gb|AAD44166.1| cytochrome b [</a:t>
            </a:r>
            <a:r>
              <a:rPr lang="en-US" dirty="0" err="1" smtClean="0"/>
              <a:t>Elephas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]</a:t>
            </a:r>
          </a:p>
          <a:p>
            <a:pPr marL="114300" indent="0">
              <a:buNone/>
            </a:pPr>
            <a:r>
              <a:rPr lang="en-US" dirty="0" smtClean="0"/>
              <a:t>LCLYTHIGRNIYYGSYLYSETWNTGIMLLLITMATAFMGYVLPWGQMSFWGATVITNLFSAIPYIGTNLV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32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Выравнивание последовательностей </a:t>
            </a:r>
            <a:r>
              <a:rPr lang="ru-RU" dirty="0" smtClean="0"/>
              <a:t>— взаимное размещение последовательностей  ДНК,  РНК, и белков  для того, чтобы увидеть места  схожести,  которые  могут быть следствием  функциональных, структурных  или  эволюционных взаимосвязей  между   этими последовательностями.</a:t>
            </a:r>
          </a:p>
          <a:p>
            <a:r>
              <a:rPr lang="ru-RU" dirty="0" smtClean="0"/>
              <a:t>Различают два вида выравнивания: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парное, когда  выравниваются  две последовательности и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dirty="0" smtClean="0"/>
              <a:t>множественное, когда этих последовательностей</a:t>
            </a:r>
            <a:r>
              <a:rPr lang="ru-RU" baseline="0" dirty="0" smtClean="0"/>
              <a:t> </a:t>
            </a:r>
            <a:r>
              <a:rPr lang="ru-RU" dirty="0" smtClean="0"/>
              <a:t>несколько.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Глобальное выравнивание  применяется  к  «похожим» последовательностям приблизительно  одинаковой  длины и наглядно  показывает  разницу между этими последовательностями.</a:t>
            </a:r>
          </a:p>
          <a:p>
            <a:endParaRPr lang="ru-RU" dirty="0" smtClean="0"/>
          </a:p>
          <a:p>
            <a:r>
              <a:rPr lang="ru-RU" dirty="0" smtClean="0"/>
              <a:t>Локальное 	выравнивание	 применяется	преимущественно 	для отличающихся 	друг	от	друга	последовательностей, 	которые предположительно могут содержат одинаковые участки  или же когда нужно узнать, содержится ли в большой последовательности малая. </a:t>
            </a:r>
          </a:p>
          <a:p>
            <a:r>
              <a:rPr lang="ru-RU" dirty="0" smtClean="0"/>
              <a:t>Глобальное</a:t>
            </a:r>
          </a:p>
          <a:p>
            <a:r>
              <a:rPr lang="en-US" dirty="0" smtClean="0"/>
              <a:t>SQ</a:t>
            </a:r>
            <a:r>
              <a:rPr lang="ru-RU" dirty="0" smtClean="0"/>
              <a:t>1:   </a:t>
            </a:r>
            <a:r>
              <a:rPr lang="en-US" dirty="0" smtClean="0"/>
              <a:t>FTFTALILLAVAV SQ</a:t>
            </a:r>
            <a:r>
              <a:rPr lang="ru-RU" dirty="0" smtClean="0"/>
              <a:t>2:   </a:t>
            </a:r>
            <a:r>
              <a:rPr lang="en-US" dirty="0" smtClean="0"/>
              <a:t>F</a:t>
            </a:r>
            <a:r>
              <a:rPr lang="ru-RU" dirty="0" smtClean="0"/>
              <a:t>—</a:t>
            </a:r>
            <a:r>
              <a:rPr lang="en-US" dirty="0" smtClean="0"/>
              <a:t>TAL</a:t>
            </a:r>
            <a:r>
              <a:rPr lang="ru-RU" dirty="0" smtClean="0"/>
              <a:t>-</a:t>
            </a:r>
            <a:r>
              <a:rPr lang="en-US" dirty="0" smtClean="0"/>
              <a:t>LLA</a:t>
            </a:r>
            <a:r>
              <a:rPr lang="ru-RU" dirty="0" smtClean="0"/>
              <a:t>-</a:t>
            </a:r>
            <a:r>
              <a:rPr lang="en-US" dirty="0" smtClean="0"/>
              <a:t>AV</a:t>
            </a:r>
            <a:endParaRPr lang="ru-RU" dirty="0" smtClean="0"/>
          </a:p>
          <a:p>
            <a:r>
              <a:rPr lang="ru-RU" dirty="0" smtClean="0"/>
              <a:t>Локальное</a:t>
            </a:r>
          </a:p>
          <a:p>
            <a:r>
              <a:rPr lang="en-US" dirty="0" smtClean="0"/>
              <a:t>SQ</a:t>
            </a:r>
            <a:r>
              <a:rPr lang="ru-RU" dirty="0" smtClean="0"/>
              <a:t>1:   </a:t>
            </a:r>
            <a:r>
              <a:rPr lang="en-US" dirty="0" smtClean="0"/>
              <a:t>FTFTALILL</a:t>
            </a:r>
            <a:r>
              <a:rPr lang="ru-RU" dirty="0" smtClean="0"/>
              <a:t>-</a:t>
            </a:r>
            <a:r>
              <a:rPr lang="en-US" dirty="0" smtClean="0"/>
              <a:t>AVAV</a:t>
            </a:r>
            <a:endParaRPr lang="ru-RU" dirty="0" smtClean="0"/>
          </a:p>
          <a:p>
            <a:r>
              <a:rPr lang="en-US" dirty="0" smtClean="0"/>
              <a:t>SQ</a:t>
            </a:r>
            <a:r>
              <a:rPr lang="ru-RU" dirty="0" smtClean="0"/>
              <a:t>2:   --</a:t>
            </a:r>
            <a:r>
              <a:rPr lang="en-US" dirty="0" smtClean="0"/>
              <a:t>FTAL</a:t>
            </a:r>
            <a:r>
              <a:rPr lang="ru-RU" dirty="0" smtClean="0"/>
              <a:t>-</a:t>
            </a:r>
            <a:r>
              <a:rPr lang="en-US" dirty="0" smtClean="0"/>
              <a:t>LLAAV</a:t>
            </a:r>
            <a:r>
              <a:rPr lang="ru-RU" dirty="0" smtClean="0"/>
              <a:t>--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68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ru-RU" dirty="0" smtClean="0"/>
              <a:t>ACF33495.1 (белок NS2B вируса клещевого энцефалита штамма </a:t>
            </a:r>
            <a:r>
              <a:rPr lang="ru-RU" dirty="0" err="1" smtClean="0"/>
              <a:t>Primorye</a:t>
            </a:r>
            <a:r>
              <a:rPr lang="ru-RU" dirty="0" smtClean="0"/>
              <a:t>) и AAQ91606.1, тот же белок родственного ему вируса омской геморрагической лихорадки. 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en-US" dirty="0" smtClean="0"/>
              <a:t>ACF33495.1&gt;</a:t>
            </a:r>
            <a:endParaRPr lang="ru-RU" dirty="0" smtClean="0"/>
          </a:p>
          <a:p>
            <a:pPr marL="114300" indent="0">
              <a:buNone/>
            </a:pPr>
            <a:r>
              <a:rPr lang="en-US" dirty="0" smtClean="0"/>
              <a:t>MAGKAILKGKGGGPPRRVSKETAKKTRQRMVQMPNGLVLKRIMEILWHAMVGTARSPLLK</a:t>
            </a:r>
            <a:endParaRPr lang="ru-RU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AAQ91606.1&gt;</a:t>
            </a:r>
            <a:endParaRPr lang="ru-RU" dirty="0" smtClean="0"/>
          </a:p>
          <a:p>
            <a:pPr marL="114300" indent="0">
              <a:buNone/>
            </a:pPr>
            <a:r>
              <a:rPr lang="en-US" dirty="0" smtClean="0"/>
              <a:t>MAGKAILKGKGGGPPRRVSKETAKKTRQSRVRMPNGLVLMRMMGILWHAVAGTARSPVLK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12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80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BLAST (англ.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— семейство компьютерных программ, служащих для поиска гомологов белков или нуклеиновых кислот, для которых известна первичная структура (последовательность) или её фрагмент. Используя BLAST, исследователь может сравнить имеющуюся у него последовательность с последовательностями из базы данных и найти последовательности предполагаемых гомологов. Является важнейшим инструментом для молекулярных биологов,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биоинформатиков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систематиков.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Семейство программ серии BLAST делится на 5 основных групп:</a:t>
            </a:r>
          </a:p>
          <a:p>
            <a:r>
              <a:rPr lang="ru-RU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Нуклеотидные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предназначены для сравнения изучаемой нуклеотидной последовательности с базой данных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секвенированных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нуклеиновых кислот и их участков:</a:t>
            </a:r>
          </a:p>
          <a:p>
            <a:r>
              <a:rPr lang="ru-RU" sz="17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Белковые</a:t>
            </a:r>
            <a:endParaRPr lang="ru-RU" sz="17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предназначены для сравнения изучаемой аминокислотной последовательности белка с имеющейся базой данных белков и их участков.</a:t>
            </a:r>
          </a:p>
          <a:p>
            <a:r>
              <a:rPr lang="ru-RU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Транслирующие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способны транслировать нуклеотидные последовательности в аминокислотные:</a:t>
            </a:r>
          </a:p>
          <a:p>
            <a:r>
              <a:rPr lang="ru-RU" sz="17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Геномные</a:t>
            </a:r>
          </a:p>
          <a:p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предназначены для сравнения изучаемой нуклеотидной последовательности с базой данных </a:t>
            </a:r>
            <a:r>
              <a:rPr lang="ru-RU" sz="17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секвенированного</a:t>
            </a:r>
            <a:r>
              <a:rPr lang="ru-RU" sz="1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генома какого-либо организма (человека, мыши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C965E-230D-478F-AE2E-09589BC5CBE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06880" y="5440681"/>
            <a:ext cx="9601200" cy="1386840"/>
          </a:xfrm>
        </p:spPr>
        <p:txBody>
          <a:bodyPr anchor="t" anchorCtr="0"/>
          <a:lstStyle>
            <a:lvl1pPr algn="r">
              <a:defRPr sz="45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06880" y="7174230"/>
            <a:ext cx="9601200" cy="74676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40025" indent="0" algn="ctr">
              <a:buNone/>
            </a:lvl2pPr>
            <a:lvl3pPr marL="1280051" indent="0" algn="ctr">
              <a:buNone/>
            </a:lvl3pPr>
            <a:lvl4pPr marL="1920076" indent="0" algn="ctr">
              <a:buNone/>
            </a:lvl4pPr>
            <a:lvl5pPr marL="2560101" indent="0" algn="ctr">
              <a:buNone/>
            </a:lvl5pPr>
            <a:lvl6pPr marL="3200126" indent="0" algn="ctr">
              <a:buNone/>
            </a:lvl6pPr>
            <a:lvl7pPr marL="3840152" indent="0" algn="ctr">
              <a:buNone/>
            </a:lvl7pPr>
            <a:lvl8pPr marL="4480177" indent="0" algn="ctr">
              <a:buNone/>
            </a:lvl8pPr>
            <a:lvl9pPr marL="5120202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61121" y="8897112"/>
            <a:ext cx="3200400" cy="512064"/>
          </a:xfrm>
        </p:spPr>
        <p:txBody>
          <a:bodyPr/>
          <a:lstStyle>
            <a:lvl1pPr>
              <a:defRPr sz="2000"/>
            </a:lvl1pPr>
          </a:lstStyle>
          <a:p>
            <a:fld id="{4CF5EFC9-4387-4A8A-8626-DCA4D9FEE1F4}" type="datetime1">
              <a:rPr lang="ru-RU" smtClean="0"/>
              <a:t>24.02.2013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4058107" y="8897112"/>
            <a:ext cx="4864608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702613" y="8897112"/>
            <a:ext cx="1706880" cy="512064"/>
          </a:xfrm>
        </p:spPr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266825" y="5107305"/>
            <a:ext cx="10241280" cy="179222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1280160" y="7067550"/>
            <a:ext cx="10241280" cy="96012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1266825" y="5107305"/>
            <a:ext cx="320040" cy="179222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1280160" y="7067550"/>
            <a:ext cx="320040" cy="96012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6171-0257-4169-933B-A5818232E5B4}" type="datetime1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1" y="384494"/>
            <a:ext cx="8427720" cy="819213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A8A55-D237-4FDE-8FB2-E14CD60F38CF}" type="datetime1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40081" y="8894445"/>
            <a:ext cx="115214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586741" y="9054465"/>
            <a:ext cx="267189" cy="1684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5081450" y="4482733"/>
            <a:ext cx="8193024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C948-16C7-4F19-9D22-62E8C8D7B887}" type="datetime1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40081" y="1706881"/>
            <a:ext cx="11521440" cy="6912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4160520"/>
            <a:ext cx="9601200" cy="1493520"/>
          </a:xfrm>
        </p:spPr>
        <p:txBody>
          <a:bodyPr anchor="t" anchorCtr="0"/>
          <a:lstStyle>
            <a:lvl1pPr algn="r">
              <a:buNone/>
              <a:defRPr sz="45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13561" y="5974081"/>
            <a:ext cx="9494520" cy="1600200"/>
          </a:xfrm>
        </p:spPr>
        <p:txBody>
          <a:bodyPr anchor="t" anchorCtr="0"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961121" y="8897112"/>
            <a:ext cx="3200400" cy="512064"/>
          </a:xfrm>
        </p:spPr>
        <p:txBody>
          <a:bodyPr/>
          <a:lstStyle/>
          <a:p>
            <a:fld id="{D72B7DF0-3123-446F-9E7F-0D6FD91AB183}" type="datetime1">
              <a:rPr lang="ru-RU" smtClean="0"/>
              <a:t>24.02.2013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58107" y="8897112"/>
            <a:ext cx="4864608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97787" y="8897112"/>
            <a:ext cx="2129333" cy="512064"/>
          </a:xfrm>
        </p:spPr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0160" y="3947160"/>
            <a:ext cx="10241280" cy="1792224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280160" y="3947160"/>
            <a:ext cx="320040" cy="1792224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20040"/>
            <a:ext cx="11521440" cy="12801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2980C-B685-4D28-8CBD-FD6CB3600D22}" type="datetime1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40080" y="1706881"/>
            <a:ext cx="5658308" cy="6912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85077" y="1702613"/>
            <a:ext cx="5658308" cy="6912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20040"/>
            <a:ext cx="11521440" cy="128016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1800225"/>
            <a:ext cx="5656263" cy="960120"/>
          </a:xfrm>
          <a:noFill/>
          <a:ln>
            <a:noFill/>
          </a:ln>
        </p:spPr>
        <p:txBody>
          <a:bodyPr lIns="128005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507481" y="1813561"/>
            <a:ext cx="5658485" cy="960120"/>
          </a:xfrm>
          <a:noFill/>
          <a:ln>
            <a:noFill/>
          </a:ln>
        </p:spPr>
        <p:txBody>
          <a:bodyPr lIns="128005" anchor="b" anchorCtr="0"/>
          <a:lstStyle>
            <a:lvl1pPr marL="0" indent="0">
              <a:buNone/>
              <a:defRPr sz="3400" b="1">
                <a:solidFill>
                  <a:schemeClr val="accent2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B7FC-CF2E-4423-96E5-E908325AC494}" type="datetime1">
              <a:rPr lang="ru-RU" smtClean="0"/>
              <a:t>24.02.2013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0080" y="2987040"/>
            <a:ext cx="5654040" cy="56540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507480" y="2987040"/>
            <a:ext cx="5654040" cy="565404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20040"/>
            <a:ext cx="11521440" cy="12801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969C-045A-4DE8-8B91-7FB05FB7178D}" type="datetime1">
              <a:rPr lang="ru-RU" smtClean="0"/>
              <a:t>24.02.2013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86741" y="9054465"/>
            <a:ext cx="267189" cy="1684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9F6A-93A2-4FFC-A947-62ECFF909C67}" type="datetime1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640081" y="8894445"/>
            <a:ext cx="115214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586741" y="9054465"/>
            <a:ext cx="267189" cy="1684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4440" y="426721"/>
            <a:ext cx="3520440" cy="1173480"/>
          </a:xfrm>
        </p:spPr>
        <p:txBody>
          <a:bodyPr anchor="b" anchorCtr="0">
            <a:noAutofit/>
          </a:bodyPr>
          <a:lstStyle>
            <a:lvl1pPr algn="l">
              <a:buNone/>
              <a:defRPr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854440" y="1706881"/>
            <a:ext cx="3520440" cy="6780849"/>
          </a:xfrm>
        </p:spPr>
        <p:txBody>
          <a:bodyPr/>
          <a:lstStyle>
            <a:lvl1pPr marL="0" indent="0">
              <a:lnSpc>
                <a:spcPts val="3080"/>
              </a:lnSpc>
              <a:spcAft>
                <a:spcPts val="1400"/>
              </a:spcAft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9DFAF-AFAD-4A6F-AB60-18B4E0F1427D}" type="datetime1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40081" y="8894445"/>
            <a:ext cx="115214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424903" y="4653915"/>
            <a:ext cx="8449056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86741" y="9054465"/>
            <a:ext cx="267189" cy="1684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426720" y="426720"/>
            <a:ext cx="8001000" cy="8001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701199"/>
            <a:ext cx="11521440" cy="944563"/>
          </a:xfrm>
          <a:ln>
            <a:solidFill>
              <a:schemeClr val="accent1"/>
            </a:solidFill>
          </a:ln>
        </p:spPr>
        <p:txBody>
          <a:bodyPr lIns="384015" anchor="ctr"/>
          <a:lstStyle>
            <a:lvl1pPr algn="r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0081" y="2667001"/>
            <a:ext cx="11521440" cy="5978347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840"/>
              </a:spcBef>
              <a:buNone/>
              <a:defRPr sz="45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1706881"/>
            <a:ext cx="11521440" cy="746760"/>
          </a:xfrm>
        </p:spPr>
        <p:txBody>
          <a:bodyPr anchor="ctr" anchorCtr="0"/>
          <a:lstStyle>
            <a:lvl1pPr marL="0" indent="0" algn="l">
              <a:buFontTx/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3F2C8-467A-48F6-96F7-23B568292B0D}" type="datetime1">
              <a:rPr lang="ru-RU" smtClean="0"/>
              <a:t>24.02.2013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40081" y="8894445"/>
            <a:ext cx="115214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586741" y="9054465"/>
            <a:ext cx="267189" cy="1684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081" y="701199"/>
            <a:ext cx="256032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40081" y="213361"/>
            <a:ext cx="11521440" cy="1386840"/>
          </a:xfrm>
          <a:prstGeom prst="rect">
            <a:avLst/>
          </a:prstGeom>
        </p:spPr>
        <p:txBody>
          <a:bodyPr vert="horz" lIns="128005" tIns="64003" rIns="128005" bIns="64003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40081" y="1706881"/>
            <a:ext cx="11521440" cy="6874459"/>
          </a:xfrm>
          <a:prstGeom prst="rect">
            <a:avLst/>
          </a:prstGeom>
        </p:spPr>
        <p:txBody>
          <a:bodyPr vert="horz" lIns="128005" tIns="64003" rIns="128005" bIns="64003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961120" y="8898891"/>
            <a:ext cx="3204667" cy="512064"/>
          </a:xfrm>
          <a:prstGeom prst="rect">
            <a:avLst/>
          </a:prstGeom>
        </p:spPr>
        <p:txBody>
          <a:bodyPr vert="horz" lIns="128005" tIns="64003" rIns="128005" bIns="64003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DAC5C584-F949-49CE-A5CE-AF3D2823D454}" type="datetime1">
              <a:rPr lang="ru-RU" smtClean="0"/>
              <a:t>24.02.2013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58108" y="8898891"/>
            <a:ext cx="4907280" cy="512064"/>
          </a:xfrm>
          <a:prstGeom prst="rect">
            <a:avLst/>
          </a:prstGeom>
        </p:spPr>
        <p:txBody>
          <a:bodyPr vert="horz" lIns="128005" tIns="64003" rIns="128005" bIns="64003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7708" y="8898891"/>
            <a:ext cx="2773680" cy="512064"/>
          </a:xfrm>
          <a:prstGeom prst="rect">
            <a:avLst/>
          </a:prstGeom>
        </p:spPr>
        <p:txBody>
          <a:bodyPr vert="horz" lIns="128005" tIns="64003" rIns="128005" bIns="64003"/>
          <a:lstStyle>
            <a:lvl1pPr algn="l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43408DC2-04D6-41DE-8F36-D2649533BE2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640081" y="8894445"/>
            <a:ext cx="115214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640081" y="1600200"/>
            <a:ext cx="115214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28005" tIns="64003" rIns="128005" bIns="64003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586741" y="9054465"/>
            <a:ext cx="267189" cy="16843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5" tIns="64003" rIns="128005" bIns="64003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15" indent="-384015" algn="l" rtl="0" eaLnBrk="1" latinLnBrk="0" hangingPunct="1">
        <a:spcBef>
          <a:spcPts val="840"/>
        </a:spcBef>
        <a:buClr>
          <a:schemeClr val="accent1"/>
        </a:buClr>
        <a:buSzPct val="76000"/>
        <a:buFont typeface="Wingdings 3"/>
        <a:buChar char="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68031" indent="-384015" algn="l" rtl="0" eaLnBrk="1" latinLnBrk="0" hangingPunct="1">
        <a:spcBef>
          <a:spcPts val="700"/>
        </a:spcBef>
        <a:buClr>
          <a:schemeClr val="accent2"/>
        </a:buClr>
        <a:buSzPct val="76000"/>
        <a:buFont typeface="Wingdings 3"/>
        <a:buChar char="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52045" indent="-320013" algn="l" rtl="0" eaLnBrk="1" latinLnBrk="0" hangingPunct="1">
        <a:spcBef>
          <a:spcPts val="7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060" indent="-320013" algn="l" rtl="0" eaLnBrk="1" latinLnBrk="0" hangingPunct="1">
        <a:spcBef>
          <a:spcPts val="56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076" indent="-320013" algn="l" rtl="0" eaLnBrk="1" latinLnBrk="0" hangingPunct="1">
        <a:spcBef>
          <a:spcPts val="420"/>
        </a:spcBef>
        <a:buClr>
          <a:schemeClr val="accent2"/>
        </a:buClr>
        <a:buSzPct val="70000"/>
        <a:buFont typeface="Wingdings"/>
        <a:buChar char="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304091" indent="-256010" algn="l" rtl="0" eaLnBrk="1" latinLnBrk="0" hangingPunct="1">
        <a:spcBef>
          <a:spcPts val="42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2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560101" indent="-256010" algn="l" rtl="0" eaLnBrk="1" latinLnBrk="0" hangingPunct="1">
        <a:spcBef>
          <a:spcPts val="42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816111" indent="-256010" algn="l" rtl="0" eaLnBrk="1" latinLnBrk="0" hangingPunct="1">
        <a:spcBef>
          <a:spcPts val="42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3072121" indent="-256010" algn="l" rtl="0" eaLnBrk="1" latinLnBrk="0" hangingPunct="1">
        <a:spcBef>
          <a:spcPts val="420"/>
        </a:spcBef>
        <a:buClr>
          <a:srgbClr val="9FB8CD"/>
        </a:buClr>
        <a:buSzPct val="75000"/>
        <a:buFont typeface="Wingdings 3"/>
        <a:buChar char=""/>
        <a:defRPr kumimoji="0" lang="en-US" sz="17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1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1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genban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bi.nlm.nih.gov/pubmed/" TargetMode="External"/><Relationship Id="rId4" Type="http://schemas.openxmlformats.org/officeDocument/2006/relationships/hyperlink" Target="http://www.pdb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863" y="5103035"/>
            <a:ext cx="9980309" cy="1814601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Решение задач </a:t>
            </a:r>
            <a:r>
              <a:rPr lang="ru-RU" dirty="0" smtClean="0"/>
              <a:t>биоинформатики</a:t>
            </a:r>
            <a:r>
              <a:rPr lang="en-US" dirty="0" smtClean="0"/>
              <a:t> </a:t>
            </a:r>
            <a:r>
              <a:rPr lang="ru-RU" dirty="0" smtClean="0"/>
              <a:t>при </a:t>
            </a:r>
            <a:r>
              <a:rPr lang="ru-RU" dirty="0"/>
              <a:t>помощи </a:t>
            </a:r>
            <a:r>
              <a:rPr lang="ru-RU" dirty="0" smtClean="0"/>
              <a:t>веб- </a:t>
            </a:r>
            <a:r>
              <a:rPr lang="ru-RU" dirty="0"/>
              <a:t>и интернет-сервисов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1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</a:t>
            </a:r>
            <a:r>
              <a:rPr lang="en-US" dirty="0" smtClean="0"/>
              <a:t>CRUSTAL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4500" dirty="0">
                <a:latin typeface="Monospac821 BT" pitchFamily="49" charset="0"/>
              </a:rPr>
              <a:t>gi|494132312|gb|MAGKAISKGKS</a:t>
            </a:r>
          </a:p>
          <a:p>
            <a:r>
              <a:rPr lang="en-US" sz="4500" dirty="0">
                <a:latin typeface="Monospac821 BT" pitchFamily="49" charset="0"/>
              </a:rPr>
              <a:t>gi|194136518|gb|MAGKAIGKGKT                                                 </a:t>
            </a:r>
          </a:p>
          <a:p>
            <a:pPr marL="160006" indent="0">
              <a:buNone/>
            </a:pPr>
            <a:r>
              <a:rPr lang="en-US" sz="4500" dirty="0">
                <a:latin typeface="Monospac821 BT" pitchFamily="49" charset="0"/>
              </a:rPr>
              <a:t>                 </a:t>
            </a:r>
            <a:r>
              <a:rPr lang="ru-RU" sz="4500" dirty="0"/>
              <a:t>*******</a:t>
            </a:r>
            <a:r>
              <a:rPr lang="en-US" sz="4500" dirty="0">
                <a:latin typeface="Monospac821 BT" pitchFamily="49" charset="0"/>
              </a:rPr>
              <a:t>.</a:t>
            </a:r>
            <a:r>
              <a:rPr lang="ru-RU" sz="4500" dirty="0"/>
              <a:t>****</a:t>
            </a:r>
            <a:r>
              <a:rPr lang="en-US" sz="4500" dirty="0"/>
              <a:t>:</a:t>
            </a:r>
          </a:p>
          <a:p>
            <a:pPr marL="160006" indent="0">
              <a:buNone/>
            </a:pPr>
            <a:endParaRPr lang="en-US" sz="4500" dirty="0">
              <a:latin typeface="Monospac821 BT" pitchFamily="49" charset="0"/>
            </a:endParaRPr>
          </a:p>
          <a:p>
            <a:r>
              <a:rPr lang="ru-RU" sz="4500" dirty="0"/>
              <a:t> Знаком «*» обозначены совпадения последовательностей, знаками «:» и «.» - разные степени эволюционного сходства </a:t>
            </a:r>
          </a:p>
        </p:txBody>
      </p:sp>
    </p:spTree>
    <p:extLst>
      <p:ext uri="{BB962C8B-B14F-4D97-AF65-F5344CB8AC3E}">
        <p14:creationId xmlns:p14="http://schemas.microsoft.com/office/powerpoint/2010/main" val="1167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4561" y="1675453"/>
            <a:ext cx="11391666" cy="7157595"/>
          </a:xfrm>
        </p:spPr>
        <p:txBody>
          <a:bodyPr>
            <a:normAutofit fontScale="92500"/>
          </a:bodyPr>
          <a:lstStyle/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Введение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Общие сведения о биоинформатике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Области применения биоинформатики</a:t>
            </a:r>
          </a:p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Техническое обеспечение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Основные ресурсы и базы данных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Понятия веб- и интернет-сервисов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Форматы данных, применяемых в биоинформатике</a:t>
            </a:r>
          </a:p>
          <a:p>
            <a:r>
              <a:rPr lang="ru-RU" sz="3900" dirty="0"/>
              <a:t>Примеры использования</a:t>
            </a:r>
          </a:p>
          <a:p>
            <a:pPr lvl="1"/>
            <a:r>
              <a:rPr lang="ru-RU" sz="3900" b="1" dirty="0" smtClean="0"/>
              <a:t>Парное выравнивание</a:t>
            </a:r>
            <a:r>
              <a:rPr lang="en-US" sz="3900" b="1" dirty="0" smtClean="0"/>
              <a:t>. 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Поиск гомологов</a:t>
            </a:r>
            <a:r>
              <a:rPr lang="ru-RU" sz="39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n-US" sz="3900" dirty="0" smtClean="0">
                <a:solidFill>
                  <a:schemeClr val="bg1">
                    <a:lumMod val="75000"/>
                  </a:schemeClr>
                </a:solidFill>
              </a:rPr>
              <a:t>BLAST</a:t>
            </a:r>
            <a:endParaRPr lang="ru-RU" sz="3900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ru-RU" sz="3900" dirty="0">
                <a:solidFill>
                  <a:schemeClr val="bg1">
                    <a:lumMod val="75000"/>
                  </a:schemeClr>
                </a:solidFill>
              </a:rPr>
              <a:t>Поиск данных </a:t>
            </a:r>
            <a:r>
              <a:rPr lang="en-US" sz="3900" dirty="0" smtClean="0">
                <a:solidFill>
                  <a:schemeClr val="bg1">
                    <a:lumMod val="75000"/>
                  </a:schemeClr>
                </a:solidFill>
              </a:rPr>
              <a:t>(DATA MINING)</a:t>
            </a:r>
            <a:endParaRPr lang="en-US" sz="3900" dirty="0">
              <a:solidFill>
                <a:schemeClr val="bg1">
                  <a:lumMod val="75000"/>
                </a:schemeClr>
              </a:solidFill>
            </a:endParaRPr>
          </a:p>
          <a:p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335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000" b="1" i="1" dirty="0"/>
              <a:t>Выравнивание последовательностей</a:t>
            </a:r>
            <a:endParaRPr lang="ru-RU" sz="5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парное</a:t>
            </a:r>
            <a:endParaRPr lang="ru-RU" dirty="0"/>
          </a:p>
          <a:p>
            <a:pPr marL="160006" indent="0">
              <a:buNone/>
            </a:pPr>
            <a:r>
              <a:rPr lang="ru-RU" dirty="0" smtClean="0"/>
              <a:t>выравниваются  </a:t>
            </a:r>
            <a:r>
              <a:rPr lang="ru-RU" dirty="0"/>
              <a:t>две последовательности </a:t>
            </a:r>
            <a:endParaRPr lang="ru-RU" dirty="0" smtClean="0"/>
          </a:p>
          <a:p>
            <a:r>
              <a:rPr lang="ru-RU" b="1" dirty="0" smtClean="0"/>
              <a:t>множественное</a:t>
            </a:r>
          </a:p>
          <a:p>
            <a:pPr marL="160006" indent="0">
              <a:buNone/>
            </a:pPr>
            <a:r>
              <a:rPr lang="ru-RU" dirty="0"/>
              <a:t>выравниваются </a:t>
            </a:r>
            <a:r>
              <a:rPr lang="ru-RU" dirty="0" smtClean="0"/>
              <a:t>несколько последовательностей</a:t>
            </a:r>
          </a:p>
          <a:p>
            <a:pPr marL="160006" indent="0">
              <a:buNone/>
            </a:pPr>
            <a:endParaRPr lang="ru-RU" dirty="0" smtClean="0"/>
          </a:p>
          <a:p>
            <a:r>
              <a:rPr lang="ru-RU" b="1" dirty="0" smtClean="0"/>
              <a:t>Глобальное </a:t>
            </a:r>
            <a:r>
              <a:rPr lang="ru-RU" b="1" dirty="0"/>
              <a:t>выравнивание  </a:t>
            </a:r>
            <a:endParaRPr lang="ru-RU" b="1" dirty="0" smtClean="0"/>
          </a:p>
          <a:p>
            <a:endParaRPr lang="ru-RU" b="1" dirty="0" smtClean="0"/>
          </a:p>
          <a:p>
            <a:pPr marL="160006" indent="0">
              <a:buNone/>
            </a:pPr>
            <a:endParaRPr lang="ru-RU" dirty="0" smtClean="0"/>
          </a:p>
          <a:p>
            <a:r>
              <a:rPr lang="ru-RU" b="1" dirty="0" smtClean="0"/>
              <a:t>Локальное выравнивание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22407" r="38750" b="63148"/>
          <a:stretch/>
        </p:blipFill>
        <p:spPr bwMode="auto">
          <a:xfrm>
            <a:off x="2872408" y="5607090"/>
            <a:ext cx="6653540" cy="120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0" t="63704" r="35626" b="21111"/>
          <a:stretch/>
        </p:blipFill>
        <p:spPr bwMode="auto">
          <a:xfrm>
            <a:off x="2872408" y="7522503"/>
            <a:ext cx="7157595" cy="11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1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Выравнивание. Постановка задачи.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160006" indent="0">
              <a:buNone/>
            </a:pPr>
            <a:endParaRPr lang="ru-RU" dirty="0" smtClean="0"/>
          </a:p>
          <a:p>
            <a:pPr marL="160006" indent="0">
              <a:buNone/>
            </a:pPr>
            <a:r>
              <a:rPr lang="ru-RU" dirty="0"/>
              <a:t>ACF33495.1 (белок NS2B вируса клещевого энцефалита штамма </a:t>
            </a:r>
            <a:r>
              <a:rPr lang="ru-RU" dirty="0" err="1"/>
              <a:t>Primorye</a:t>
            </a:r>
            <a:r>
              <a:rPr lang="ru-RU" dirty="0"/>
              <a:t>) и AAQ91606.1, тот же белок родственного ему вируса омской геморрагической лихорадки. </a:t>
            </a:r>
          </a:p>
          <a:p>
            <a:pPr marL="160006" indent="0">
              <a:buNone/>
            </a:pPr>
            <a:endParaRPr lang="ru-RU" dirty="0" smtClean="0"/>
          </a:p>
          <a:p>
            <a:pPr marL="160006" indent="0">
              <a:buNone/>
            </a:pPr>
            <a:r>
              <a:rPr lang="en-US" dirty="0" smtClean="0"/>
              <a:t>ACF33495.1&gt;</a:t>
            </a:r>
            <a:endParaRPr lang="ru-RU" dirty="0" smtClean="0"/>
          </a:p>
          <a:p>
            <a:pPr marL="160006" indent="0">
              <a:buNone/>
            </a:pPr>
            <a:r>
              <a:rPr lang="en-US" dirty="0" smtClean="0"/>
              <a:t>MAGKAILKGKGGGPPRRVSKETAKKTRQRMVQMPNGLVLKRIMEILWHAMVGTARSPLLK</a:t>
            </a:r>
            <a:endParaRPr lang="ru-RU" dirty="0" smtClean="0"/>
          </a:p>
          <a:p>
            <a:pPr marL="160006" indent="0">
              <a:buNone/>
            </a:pPr>
            <a:endParaRPr lang="en-US" dirty="0"/>
          </a:p>
          <a:p>
            <a:pPr marL="160006" indent="0">
              <a:buNone/>
            </a:pPr>
            <a:r>
              <a:rPr lang="en-US" dirty="0"/>
              <a:t>AAQ91606.1</a:t>
            </a:r>
            <a:r>
              <a:rPr lang="en-US" dirty="0" smtClean="0"/>
              <a:t>&gt;</a:t>
            </a:r>
            <a:endParaRPr lang="ru-RU" dirty="0" smtClean="0"/>
          </a:p>
          <a:p>
            <a:pPr marL="160006" indent="0">
              <a:buNone/>
            </a:pPr>
            <a:r>
              <a:rPr lang="en-US" dirty="0" smtClean="0"/>
              <a:t>MAGKAILKGKGGGPPRRVSKETAKKTRQSRVRMPNGLVLMRMMGILWHAVAGTARSPVLK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09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 r="51780" b="9196"/>
          <a:stretch/>
        </p:blipFill>
        <p:spPr bwMode="auto">
          <a:xfrm>
            <a:off x="568152" y="62112"/>
            <a:ext cx="11635164" cy="953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5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26552" b="5365"/>
          <a:stretch/>
        </p:blipFill>
        <p:spPr bwMode="auto">
          <a:xfrm>
            <a:off x="280120" y="0"/>
            <a:ext cx="12089432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r="55517" b="22453"/>
          <a:stretch/>
        </p:blipFill>
        <p:spPr bwMode="auto">
          <a:xfrm>
            <a:off x="568152" y="0"/>
            <a:ext cx="1116124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2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4561" y="1675453"/>
            <a:ext cx="11391666" cy="7157595"/>
          </a:xfrm>
        </p:spPr>
        <p:txBody>
          <a:bodyPr>
            <a:normAutofit fontScale="92500"/>
          </a:bodyPr>
          <a:lstStyle/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Введение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Общие сведения о биоинформатике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Области применения биоинформатики</a:t>
            </a:r>
          </a:p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Техническое обеспечение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Основные ресурсы и базы данных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Понятия веб- и интернет-сервисов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Форматы данных, применяемых в биоинформатике</a:t>
            </a:r>
          </a:p>
          <a:p>
            <a:r>
              <a:rPr lang="ru-RU" sz="3900" dirty="0"/>
              <a:t>Примеры использования</a:t>
            </a:r>
          </a:p>
          <a:p>
            <a:pPr lvl="1"/>
            <a:r>
              <a:rPr lang="ru-RU" sz="3900" dirty="0" smtClean="0">
                <a:solidFill>
                  <a:schemeClr val="bg1">
                    <a:lumMod val="75000"/>
                  </a:schemeClr>
                </a:solidFill>
              </a:rPr>
              <a:t>Парное выравнивание</a:t>
            </a:r>
            <a:r>
              <a:rPr lang="en-US" sz="39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</a:p>
          <a:p>
            <a:pPr lvl="1"/>
            <a:r>
              <a:rPr lang="ru-RU" sz="3900" b="1" dirty="0">
                <a:solidFill>
                  <a:schemeClr val="tx1"/>
                </a:solidFill>
              </a:rPr>
              <a:t>Поиск гомологов</a:t>
            </a:r>
            <a:r>
              <a:rPr lang="ru-RU" sz="3900" b="1" dirty="0" smtClean="0">
                <a:solidFill>
                  <a:schemeClr val="tx1"/>
                </a:solidFill>
              </a:rPr>
              <a:t>. </a:t>
            </a:r>
            <a:r>
              <a:rPr lang="en-US" sz="3900" b="1" dirty="0" smtClean="0">
                <a:solidFill>
                  <a:schemeClr val="tx1"/>
                </a:solidFill>
              </a:rPr>
              <a:t>BLAST</a:t>
            </a:r>
            <a:endParaRPr lang="ru-RU" sz="3900" b="1" dirty="0">
              <a:solidFill>
                <a:schemeClr val="tx1"/>
              </a:solidFill>
            </a:endParaRP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Поиск данных 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(DATA MINING)</a:t>
            </a:r>
            <a:endParaRPr lang="en-US" sz="3900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335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0" r="41490" b="10274"/>
          <a:stretch/>
        </p:blipFill>
        <p:spPr bwMode="auto">
          <a:xfrm>
            <a:off x="352128" y="100812"/>
            <a:ext cx="12147039" cy="87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3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3" r="55486" b="15973"/>
          <a:stretch/>
        </p:blipFill>
        <p:spPr bwMode="auto">
          <a:xfrm>
            <a:off x="1965107" y="163285"/>
            <a:ext cx="8770574" cy="866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4561" y="1675453"/>
            <a:ext cx="11391666" cy="7157595"/>
          </a:xfrm>
        </p:spPr>
        <p:txBody>
          <a:bodyPr>
            <a:normAutofit fontScale="92500"/>
          </a:bodyPr>
          <a:lstStyle/>
          <a:p>
            <a:r>
              <a:rPr lang="ru-RU" sz="3900" dirty="0"/>
              <a:t>Введение</a:t>
            </a:r>
          </a:p>
          <a:p>
            <a:pPr lvl="1"/>
            <a:r>
              <a:rPr lang="ru-RU" sz="3900" dirty="0"/>
              <a:t>Общие сведения о биоинформатике</a:t>
            </a:r>
          </a:p>
          <a:p>
            <a:pPr lvl="1"/>
            <a:r>
              <a:rPr lang="ru-RU" sz="3900" dirty="0"/>
              <a:t>Области применения биоинформатики</a:t>
            </a:r>
          </a:p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Техническое обеспечение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Основные ресурсы и базы данных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Понятия веб- и интернет-сервисов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Форматы данных, применяемых в биоинформатике</a:t>
            </a:r>
          </a:p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Примеры использования</a:t>
            </a:r>
          </a:p>
          <a:p>
            <a:pPr lvl="1"/>
            <a:r>
              <a:rPr lang="ru-RU" sz="3900" dirty="0" smtClean="0">
                <a:solidFill>
                  <a:schemeClr val="bg1">
                    <a:lumMod val="85000"/>
                  </a:schemeClr>
                </a:solidFill>
              </a:rPr>
              <a:t>Парное выравнивание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lvl="1"/>
            <a:r>
              <a:rPr lang="ru-RU" sz="3900" dirty="0" smtClean="0">
                <a:solidFill>
                  <a:schemeClr val="bg1">
                    <a:lumMod val="85000"/>
                  </a:schemeClr>
                </a:solidFill>
              </a:rPr>
              <a:t>Поиск гомологов. 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BLAST</a:t>
            </a:r>
            <a:endParaRPr lang="ru-RU" sz="39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Поиск данных 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(DATA MINING)</a:t>
            </a:r>
            <a:endParaRPr lang="en-US" sz="3900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41020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t="8053" r="3778" b="4538"/>
          <a:stretch/>
        </p:blipFill>
        <p:spPr bwMode="auto">
          <a:xfrm>
            <a:off x="102500" y="165462"/>
            <a:ext cx="12619598" cy="867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3043" r="3848" b="5211"/>
          <a:stretch/>
        </p:blipFill>
        <p:spPr bwMode="auto">
          <a:xfrm>
            <a:off x="102500" y="165462"/>
            <a:ext cx="12699100" cy="8608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4561" y="1675453"/>
            <a:ext cx="11391666" cy="7157595"/>
          </a:xfrm>
        </p:spPr>
        <p:txBody>
          <a:bodyPr>
            <a:normAutofit fontScale="92500"/>
          </a:bodyPr>
          <a:lstStyle/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Введение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Общие сведения о биоинформатике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Области применения биоинформатики</a:t>
            </a:r>
          </a:p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Техническое обеспечение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Основные ресурсы и базы данных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Понятия веб- и интернет-сервисов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Форматы данных, применяемых в биоинформатике</a:t>
            </a:r>
          </a:p>
          <a:p>
            <a:r>
              <a:rPr lang="ru-RU" sz="3900" dirty="0"/>
              <a:t>Примеры использования</a:t>
            </a:r>
          </a:p>
          <a:p>
            <a:pPr lvl="1"/>
            <a:r>
              <a:rPr lang="ru-RU" sz="3900" dirty="0" smtClean="0">
                <a:solidFill>
                  <a:schemeClr val="bg1">
                    <a:lumMod val="85000"/>
                  </a:schemeClr>
                </a:solidFill>
              </a:rPr>
              <a:t>Парное выравнивание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lvl="1"/>
            <a:r>
              <a:rPr lang="ru-RU" sz="3900" dirty="0" smtClean="0">
                <a:solidFill>
                  <a:schemeClr val="bg1">
                    <a:lumMod val="85000"/>
                  </a:schemeClr>
                </a:solidFill>
              </a:rPr>
              <a:t>Множественное выравнивание. 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BLAST</a:t>
            </a:r>
            <a:endParaRPr lang="ru-RU" sz="39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ru-RU" sz="3900" b="1" dirty="0"/>
              <a:t>Поиск данных </a:t>
            </a:r>
            <a:r>
              <a:rPr lang="en-US" sz="3900" b="1" dirty="0" smtClean="0"/>
              <a:t>(DATA MINING)</a:t>
            </a:r>
            <a:endParaRPr lang="en-US" sz="3900" b="1" dirty="0"/>
          </a:p>
          <a:p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335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2" t="7015" r="19676" b="3872"/>
          <a:stretch/>
        </p:blipFill>
        <p:spPr bwMode="auto">
          <a:xfrm>
            <a:off x="928192" y="120079"/>
            <a:ext cx="10945216" cy="879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09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9" t="7650" r="19725" b="3710"/>
          <a:stretch/>
        </p:blipFill>
        <p:spPr bwMode="auto">
          <a:xfrm>
            <a:off x="1216224" y="120080"/>
            <a:ext cx="10907459" cy="883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63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6284" r="19591" b="4070"/>
          <a:stretch/>
        </p:blipFill>
        <p:spPr bwMode="auto">
          <a:xfrm>
            <a:off x="1072208" y="16024"/>
            <a:ext cx="11049790" cy="89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2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5" t="18908" b="5446"/>
          <a:stretch/>
        </p:blipFill>
        <p:spPr bwMode="auto">
          <a:xfrm>
            <a:off x="136104" y="171294"/>
            <a:ext cx="12457384" cy="85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7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Биоинформатика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56185" y="2240281"/>
            <a:ext cx="10988421" cy="7360920"/>
          </a:xfrm>
        </p:spPr>
        <p:txBody>
          <a:bodyPr>
            <a:normAutofit/>
          </a:bodyPr>
          <a:lstStyle/>
          <a:p>
            <a:pPr marL="720029" indent="-720029">
              <a:spcBef>
                <a:spcPts val="1680"/>
              </a:spcBef>
              <a:spcAft>
                <a:spcPts val="1680"/>
              </a:spcAft>
              <a:buFont typeface="+mj-lt"/>
              <a:buAutoNum type="arabicPeriod"/>
            </a:pPr>
            <a:r>
              <a:rPr lang="ru-RU" sz="4500" dirty="0"/>
              <a:t>математические методы компьютерного анализа в сравнительной </a:t>
            </a:r>
            <a:r>
              <a:rPr lang="ru-RU" sz="4500" dirty="0" err="1"/>
              <a:t>геномике</a:t>
            </a:r>
            <a:r>
              <a:rPr lang="ru-RU" sz="4500" dirty="0"/>
              <a:t> (</a:t>
            </a:r>
            <a:r>
              <a:rPr lang="ru-RU" sz="4500" b="1" dirty="0"/>
              <a:t>геномная </a:t>
            </a:r>
            <a:r>
              <a:rPr lang="ru-RU" sz="4500" b="1" dirty="0" err="1"/>
              <a:t>биоинформатика</a:t>
            </a:r>
            <a:r>
              <a:rPr lang="ru-RU" sz="4500" dirty="0"/>
              <a:t>)</a:t>
            </a:r>
          </a:p>
          <a:p>
            <a:pPr marL="720029" indent="-720029">
              <a:spcBef>
                <a:spcPts val="1680"/>
              </a:spcBef>
              <a:spcAft>
                <a:spcPts val="1680"/>
              </a:spcAft>
              <a:buFont typeface="+mj-lt"/>
              <a:buAutoNum type="arabicPeriod"/>
            </a:pPr>
            <a:r>
              <a:rPr lang="ru-RU" sz="4500" dirty="0"/>
              <a:t>разработка алгоритмов и программ для предсказания пространственной структуры белков (</a:t>
            </a:r>
            <a:r>
              <a:rPr lang="ru-RU" sz="4500" b="1" dirty="0"/>
              <a:t>структурная </a:t>
            </a:r>
            <a:r>
              <a:rPr lang="ru-RU" sz="4500" b="1" dirty="0" err="1"/>
              <a:t>биоинформатика</a:t>
            </a:r>
            <a:r>
              <a:rPr lang="ru-RU" sz="4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99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66530"/>
            <a:ext cx="11844605" cy="16002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Основные </a:t>
            </a:r>
            <a:r>
              <a:rPr lang="ru-RU" dirty="0" smtClean="0"/>
              <a:t>области исследований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Анализ </a:t>
            </a:r>
            <a:r>
              <a:rPr lang="ru-RU" b="1" dirty="0"/>
              <a:t>генетических </a:t>
            </a:r>
            <a:r>
              <a:rPr lang="ru-RU" b="1" dirty="0" smtClean="0"/>
              <a:t>последовательностей</a:t>
            </a:r>
          </a:p>
          <a:p>
            <a:pPr lvl="1"/>
            <a:r>
              <a:rPr lang="ru-RU" i="1" dirty="0" smtClean="0"/>
              <a:t>Обработка </a:t>
            </a:r>
            <a:r>
              <a:rPr lang="ru-RU" i="1" dirty="0"/>
              <a:t>гигантского количества данных, получаемых при секвенировании, является одной из важнейших задач биоинформатики</a:t>
            </a:r>
          </a:p>
          <a:p>
            <a:r>
              <a:rPr lang="ru-RU" b="1" dirty="0" smtClean="0"/>
              <a:t>Аннотация </a:t>
            </a:r>
            <a:r>
              <a:rPr lang="ru-RU" b="1" dirty="0"/>
              <a:t>геномов</a:t>
            </a:r>
          </a:p>
          <a:p>
            <a:r>
              <a:rPr lang="ru-RU" b="1" dirty="0" smtClean="0"/>
              <a:t>Вычислительная </a:t>
            </a:r>
            <a:r>
              <a:rPr lang="ru-RU" b="1" dirty="0"/>
              <a:t>эволюционная </a:t>
            </a:r>
            <a:r>
              <a:rPr lang="ru-RU" b="1" dirty="0" smtClean="0"/>
              <a:t>биология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71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4561" y="1675453"/>
            <a:ext cx="11391666" cy="7157595"/>
          </a:xfrm>
        </p:spPr>
        <p:txBody>
          <a:bodyPr>
            <a:normAutofit fontScale="92500"/>
          </a:bodyPr>
          <a:lstStyle/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Введение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Общие сведения о биоинформатике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Области применения биоинформатики</a:t>
            </a:r>
          </a:p>
          <a:p>
            <a:r>
              <a:rPr lang="ru-RU" sz="3900" dirty="0"/>
              <a:t>Техническое обеспечение</a:t>
            </a:r>
          </a:p>
          <a:p>
            <a:pPr lvl="1"/>
            <a:r>
              <a:rPr lang="ru-RU" sz="3900" dirty="0"/>
              <a:t>Основные ресурсы и базы данных</a:t>
            </a:r>
          </a:p>
          <a:p>
            <a:pPr lvl="1"/>
            <a:r>
              <a:rPr lang="ru-RU" sz="3900" dirty="0"/>
              <a:t>Понятия веб- и интернет-сервисов</a:t>
            </a:r>
          </a:p>
          <a:p>
            <a:pPr lvl="1"/>
            <a:r>
              <a:rPr lang="ru-RU" sz="3900" dirty="0"/>
              <a:t>Форматы данных, применяемых в биоинформатике</a:t>
            </a:r>
          </a:p>
          <a:p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Примеры использования</a:t>
            </a:r>
          </a:p>
          <a:p>
            <a:pPr lvl="1"/>
            <a:r>
              <a:rPr lang="ru-RU" sz="3900" dirty="0" smtClean="0">
                <a:solidFill>
                  <a:schemeClr val="bg1">
                    <a:lumMod val="85000"/>
                  </a:schemeClr>
                </a:solidFill>
              </a:rPr>
              <a:t>Парное выравнивание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Поиск гомологов. 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BLAST</a:t>
            </a:r>
            <a:endParaRPr lang="ru-RU" sz="3900" dirty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ru-RU" sz="3900" dirty="0">
                <a:solidFill>
                  <a:schemeClr val="bg1">
                    <a:lumMod val="85000"/>
                  </a:schemeClr>
                </a:solidFill>
              </a:rPr>
              <a:t>Поиск данных </a:t>
            </a:r>
            <a:r>
              <a:rPr lang="en-US" sz="3900" dirty="0" smtClean="0">
                <a:solidFill>
                  <a:schemeClr val="bg1">
                    <a:lumMod val="85000"/>
                  </a:schemeClr>
                </a:solidFill>
              </a:rPr>
              <a:t>(DATA MINING)</a:t>
            </a:r>
            <a:endParaRPr lang="en-US" sz="3900" dirty="0">
              <a:solidFill>
                <a:schemeClr val="bg1">
                  <a:lumMod val="85000"/>
                </a:schemeClr>
              </a:solidFill>
            </a:endParaRPr>
          </a:p>
          <a:p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val="233546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0" y="-139148"/>
            <a:ext cx="11844605" cy="1600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Крупнейшие ресурсы по биоинформатике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6090" y="1675453"/>
            <a:ext cx="12792410" cy="7157595"/>
          </a:xfrm>
        </p:spPr>
        <p:txBody>
          <a:bodyPr>
            <a:noAutofit/>
          </a:bodyPr>
          <a:lstStyle/>
          <a:p>
            <a:pPr>
              <a:spcBef>
                <a:spcPts val="1680"/>
              </a:spcBef>
              <a:spcAft>
                <a:spcPts val="1680"/>
              </a:spcAft>
            </a:pPr>
            <a:r>
              <a:rPr lang="en-US" sz="3900" b="1" dirty="0"/>
              <a:t>National Center for Biotechnology Information</a:t>
            </a:r>
            <a:r>
              <a:rPr lang="ru-RU" sz="3900" b="1" dirty="0"/>
              <a:t> </a:t>
            </a:r>
            <a:r>
              <a:rPr lang="ru-RU" sz="3900" dirty="0"/>
              <a:t>   </a:t>
            </a:r>
            <a:br>
              <a:rPr lang="ru-RU" sz="3900" dirty="0"/>
            </a:br>
            <a:r>
              <a:rPr lang="en-US" sz="3900" u="sng" dirty="0">
                <a:hlinkClick r:id="rId3"/>
              </a:rPr>
              <a:t>http</a:t>
            </a:r>
            <a:r>
              <a:rPr lang="ru-RU" sz="3900" u="sng" dirty="0">
                <a:hlinkClick r:id="rId3"/>
              </a:rPr>
              <a:t>://</a:t>
            </a:r>
            <a:r>
              <a:rPr lang="en-US" sz="3900" u="sng" dirty="0">
                <a:hlinkClick r:id="rId3"/>
              </a:rPr>
              <a:t>www</a:t>
            </a:r>
            <a:r>
              <a:rPr lang="ru-RU" sz="3900" u="sng" dirty="0">
                <a:hlinkClick r:id="rId3"/>
              </a:rPr>
              <a:t>.</a:t>
            </a:r>
            <a:r>
              <a:rPr lang="en-US" sz="3900" u="sng" dirty="0" err="1">
                <a:hlinkClick r:id="rId3"/>
              </a:rPr>
              <a:t>ncbi</a:t>
            </a:r>
            <a:r>
              <a:rPr lang="ru-RU" sz="3900" u="sng" dirty="0">
                <a:hlinkClick r:id="rId3"/>
              </a:rPr>
              <a:t>.</a:t>
            </a:r>
            <a:r>
              <a:rPr lang="en-US" sz="3900" u="sng" dirty="0" err="1">
                <a:hlinkClick r:id="rId3"/>
              </a:rPr>
              <a:t>nlm</a:t>
            </a:r>
            <a:r>
              <a:rPr lang="ru-RU" sz="3900" u="sng" dirty="0">
                <a:hlinkClick r:id="rId3"/>
              </a:rPr>
              <a:t>.</a:t>
            </a:r>
            <a:r>
              <a:rPr lang="en-US" sz="3900" u="sng" dirty="0" err="1">
                <a:hlinkClick r:id="rId3"/>
              </a:rPr>
              <a:t>nih</a:t>
            </a:r>
            <a:r>
              <a:rPr lang="ru-RU" sz="3900" u="sng" dirty="0">
                <a:hlinkClick r:id="rId3"/>
              </a:rPr>
              <a:t>.</a:t>
            </a:r>
            <a:r>
              <a:rPr lang="en-US" sz="3900" u="sng" dirty="0" err="1">
                <a:hlinkClick r:id="rId3"/>
              </a:rPr>
              <a:t>gov</a:t>
            </a:r>
            <a:r>
              <a:rPr lang="ru-RU" sz="3900" u="sng" dirty="0">
                <a:hlinkClick r:id="rId3"/>
              </a:rPr>
              <a:t>/</a:t>
            </a:r>
            <a:r>
              <a:rPr lang="en-US" sz="3900" u="sng" dirty="0" err="1">
                <a:hlinkClick r:id="rId3"/>
              </a:rPr>
              <a:t>genbank</a:t>
            </a:r>
            <a:r>
              <a:rPr lang="ru-RU" sz="3900" u="sng" dirty="0">
                <a:hlinkClick r:id="rId3"/>
              </a:rPr>
              <a:t>/</a:t>
            </a:r>
            <a:r>
              <a:rPr lang="ru-RU" sz="3900" dirty="0">
                <a:hlinkClick r:id="rId3"/>
              </a:rPr>
              <a:t>   </a:t>
            </a:r>
            <a:r>
              <a:rPr lang="ru-RU" sz="3900" dirty="0"/>
              <a:t/>
            </a:r>
            <a:br>
              <a:rPr lang="ru-RU" sz="3900" dirty="0"/>
            </a:br>
            <a:r>
              <a:rPr lang="ru-RU" sz="3900" dirty="0"/>
              <a:t>база данных первичных  структур ДНК и аминокислотных последовательностей.</a:t>
            </a:r>
          </a:p>
          <a:p>
            <a:pPr lvl="1">
              <a:spcBef>
                <a:spcPts val="1680"/>
              </a:spcBef>
              <a:spcAft>
                <a:spcPts val="1680"/>
              </a:spcAft>
            </a:pPr>
            <a:r>
              <a:rPr lang="en-US" sz="3400" b="1" dirty="0"/>
              <a:t>Protein</a:t>
            </a:r>
            <a:r>
              <a:rPr lang="ru-RU" sz="3400" b="1" dirty="0"/>
              <a:t>    </a:t>
            </a:r>
            <a:r>
              <a:rPr lang="en-US" sz="3400" b="1" dirty="0"/>
              <a:t>Data</a:t>
            </a:r>
            <a:r>
              <a:rPr lang="ru-RU" sz="3400" b="1" dirty="0"/>
              <a:t>   </a:t>
            </a:r>
            <a:r>
              <a:rPr lang="en-US" sz="3400" b="1" dirty="0"/>
              <a:t>Bank</a:t>
            </a:r>
            <a:r>
              <a:rPr lang="ru-RU" sz="3400" b="1" dirty="0"/>
              <a:t>   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en-US" sz="3400" u="sng" dirty="0">
                <a:hlinkClick r:id="rId4"/>
              </a:rPr>
              <a:t>http</a:t>
            </a:r>
            <a:r>
              <a:rPr lang="ru-RU" sz="3400" u="sng" dirty="0">
                <a:hlinkClick r:id="rId4"/>
              </a:rPr>
              <a:t>://</a:t>
            </a:r>
            <a:r>
              <a:rPr lang="en-US" sz="3400" u="sng" dirty="0">
                <a:hlinkClick r:id="rId4"/>
              </a:rPr>
              <a:t>www</a:t>
            </a:r>
            <a:r>
              <a:rPr lang="ru-RU" sz="3400" u="sng" dirty="0">
                <a:hlinkClick r:id="rId4"/>
              </a:rPr>
              <a:t>.</a:t>
            </a:r>
            <a:r>
              <a:rPr lang="en-US" sz="3400" u="sng" dirty="0" err="1">
                <a:hlinkClick r:id="rId4"/>
              </a:rPr>
              <a:t>pdb</a:t>
            </a:r>
            <a:r>
              <a:rPr lang="ru-RU" sz="3400" u="sng" dirty="0">
                <a:hlinkClick r:id="rId4"/>
              </a:rPr>
              <a:t>.</a:t>
            </a:r>
            <a:r>
              <a:rPr lang="en-US" sz="3400" u="sng" dirty="0">
                <a:hlinkClick r:id="rId4"/>
              </a:rPr>
              <a:t>org</a:t>
            </a:r>
            <a:r>
              <a:rPr lang="ru-RU" sz="3400" dirty="0">
                <a:hlinkClick r:id="rId4"/>
              </a:rPr>
              <a:t>    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банк   данных пространственных структур белков и нуклеиновых кислот</a:t>
            </a:r>
          </a:p>
          <a:p>
            <a:pPr lvl="1">
              <a:spcBef>
                <a:spcPts val="1680"/>
              </a:spcBef>
              <a:spcAft>
                <a:spcPts val="1680"/>
              </a:spcAft>
            </a:pPr>
            <a:r>
              <a:rPr lang="en-US" sz="3400" b="1" dirty="0"/>
              <a:t>PubMed</a:t>
            </a:r>
            <a:r>
              <a:rPr lang="ru-RU" sz="3400" b="1" dirty="0"/>
              <a:t> 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en-US" sz="3400" u="sng" dirty="0">
                <a:hlinkClick r:id="rId5"/>
              </a:rPr>
              <a:t>http</a:t>
            </a:r>
            <a:r>
              <a:rPr lang="ru-RU" sz="3400" u="sng" dirty="0">
                <a:hlinkClick r:id="rId5"/>
              </a:rPr>
              <a:t>://</a:t>
            </a:r>
            <a:r>
              <a:rPr lang="en-US" sz="3400" u="sng" dirty="0">
                <a:hlinkClick r:id="rId5"/>
              </a:rPr>
              <a:t>www</a:t>
            </a:r>
            <a:r>
              <a:rPr lang="ru-RU" sz="3400" u="sng" dirty="0">
                <a:hlinkClick r:id="rId5"/>
              </a:rPr>
              <a:t>.</a:t>
            </a:r>
            <a:r>
              <a:rPr lang="en-US" sz="3400" u="sng" dirty="0" err="1">
                <a:hlinkClick r:id="rId5"/>
              </a:rPr>
              <a:t>ncbi</a:t>
            </a:r>
            <a:r>
              <a:rPr lang="ru-RU" sz="3400" u="sng" dirty="0">
                <a:hlinkClick r:id="rId5"/>
              </a:rPr>
              <a:t>.</a:t>
            </a:r>
            <a:r>
              <a:rPr lang="en-US" sz="3400" u="sng" dirty="0" err="1">
                <a:hlinkClick r:id="rId5"/>
              </a:rPr>
              <a:t>nlm</a:t>
            </a:r>
            <a:r>
              <a:rPr lang="ru-RU" sz="3400" u="sng" dirty="0">
                <a:hlinkClick r:id="rId5"/>
              </a:rPr>
              <a:t>.</a:t>
            </a:r>
            <a:r>
              <a:rPr lang="en-US" sz="3400" u="sng" dirty="0" err="1">
                <a:hlinkClick r:id="rId5"/>
              </a:rPr>
              <a:t>nih</a:t>
            </a:r>
            <a:r>
              <a:rPr lang="ru-RU" sz="3400" u="sng" dirty="0">
                <a:hlinkClick r:id="rId5"/>
              </a:rPr>
              <a:t>.</a:t>
            </a:r>
            <a:r>
              <a:rPr lang="en-US" sz="3400" u="sng" dirty="0" err="1">
                <a:hlinkClick r:id="rId5"/>
              </a:rPr>
              <a:t>gov</a:t>
            </a:r>
            <a:r>
              <a:rPr lang="ru-RU" sz="3400" u="sng" dirty="0">
                <a:hlinkClick r:id="rId5"/>
              </a:rPr>
              <a:t>/</a:t>
            </a:r>
            <a:r>
              <a:rPr lang="en-US" sz="3400" u="sng" dirty="0" err="1">
                <a:hlinkClick r:id="rId5"/>
              </a:rPr>
              <a:t>pubmed</a:t>
            </a:r>
            <a:r>
              <a:rPr lang="ru-RU" sz="3400" u="sng" dirty="0">
                <a:hlinkClick r:id="rId5"/>
              </a:rPr>
              <a:t>/</a:t>
            </a:r>
            <a:r>
              <a:rPr lang="ru-RU" sz="3400" dirty="0">
                <a:hlinkClick r:id="rId5"/>
              </a:rPr>
              <a:t>    </a:t>
            </a:r>
            <a:r>
              <a:rPr lang="ru-RU" sz="3400" dirty="0"/>
              <a:t/>
            </a:r>
            <a:br>
              <a:rPr lang="ru-RU" sz="3400" dirty="0"/>
            </a:br>
            <a:r>
              <a:rPr lang="ru-RU" sz="3400" dirty="0"/>
              <a:t>база   данных статей по биологии и медицине</a:t>
            </a:r>
          </a:p>
          <a:p>
            <a:pPr>
              <a:spcBef>
                <a:spcPts val="1680"/>
              </a:spcBef>
              <a:spcAft>
                <a:spcPts val="1680"/>
              </a:spcAft>
            </a:pP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1841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Инструментарий. </a:t>
            </a:r>
            <a:br>
              <a:rPr lang="ru-RU" b="1" dirty="0" smtClean="0"/>
            </a:br>
            <a:r>
              <a:rPr lang="ru-RU" b="1" dirty="0" smtClean="0"/>
              <a:t>Интернет-сервис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54562" y="1675452"/>
            <a:ext cx="10668000" cy="174105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работы требуется компьютер с установленной программой. Программе для своей работы нужен доступ к Сети</a:t>
            </a:r>
            <a:endParaRPr lang="ru-RU" dirty="0"/>
          </a:p>
        </p:txBody>
      </p:sp>
      <p:pic>
        <p:nvPicPr>
          <p:cNvPr id="4098" name="Picture 2" descr="C:\Users\Jerry\Desktop\img\Comp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68" y="5034575"/>
            <a:ext cx="4838938" cy="32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erry\Desktop\img\shop_script_4_pla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2" y="5034575"/>
            <a:ext cx="2872373" cy="28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войная стрелка влево/вправо 5"/>
          <p:cNvSpPr/>
          <p:nvPr/>
        </p:nvSpPr>
        <p:spPr>
          <a:xfrm>
            <a:off x="5519575" y="5936870"/>
            <a:ext cx="2217847" cy="756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5" tIns="64003" rIns="128005" bIns="64003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3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Инструментарий. </a:t>
            </a:r>
            <a:br>
              <a:rPr lang="ru-RU" b="1" dirty="0" smtClean="0"/>
            </a:br>
            <a:r>
              <a:rPr lang="ru-RU" b="1" dirty="0" smtClean="0"/>
              <a:t>Веб-сервис</a:t>
            </a:r>
            <a:endParaRPr lang="ru-RU" b="1" dirty="0"/>
          </a:p>
        </p:txBody>
      </p:sp>
      <p:pic>
        <p:nvPicPr>
          <p:cNvPr id="5122" name="Picture 2" descr="C:\Users\Jerry\Desktop\img\shop_script_4_pl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540" y="5161387"/>
            <a:ext cx="3225958" cy="322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59" y="4368552"/>
            <a:ext cx="4055048" cy="405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войная стрелка влево/вправо 3"/>
          <p:cNvSpPr/>
          <p:nvPr/>
        </p:nvSpPr>
        <p:spPr>
          <a:xfrm>
            <a:off x="5464696" y="6128412"/>
            <a:ext cx="2217847" cy="75608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5" tIns="64003" rIns="128005" bIns="64003" spcCol="0"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sz="quarter" idx="1"/>
          </p:nvPr>
        </p:nvSpPr>
        <p:spPr>
          <a:xfrm>
            <a:off x="654562" y="1675452"/>
            <a:ext cx="11492477" cy="1741051"/>
          </a:xfrm>
        </p:spPr>
        <p:txBody>
          <a:bodyPr>
            <a:noAutofit/>
          </a:bodyPr>
          <a:lstStyle/>
          <a:p>
            <a:r>
              <a:rPr lang="ru-RU" dirty="0"/>
              <a:t>Весь необходимый функционал реализован на сайте, который предоставляет сервис. Пользователю достаточно любого устройства с экраном и выходом в Сеть</a:t>
            </a:r>
          </a:p>
        </p:txBody>
      </p:sp>
    </p:spTree>
    <p:extLst>
      <p:ext uri="{BB962C8B-B14F-4D97-AF65-F5344CB8AC3E}">
        <p14:creationId xmlns:p14="http://schemas.microsoft.com/office/powerpoint/2010/main" val="160820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Формат </a:t>
            </a:r>
            <a:r>
              <a:rPr lang="en-US" dirty="0" smtClean="0"/>
              <a:t>FASTA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60006" indent="0">
              <a:buNone/>
            </a:pPr>
            <a:r>
              <a:rPr lang="ru-RU" dirty="0"/>
              <a:t>FASTA-формат – это </a:t>
            </a:r>
            <a:r>
              <a:rPr lang="ru-RU" dirty="0" err="1"/>
              <a:t>определенная</a:t>
            </a:r>
            <a:r>
              <a:rPr lang="ru-RU" dirty="0"/>
              <a:t> форма записи последовательностей, с </a:t>
            </a:r>
            <a:r>
              <a:rPr lang="ru-RU" dirty="0" smtClean="0"/>
              <a:t>которой работает </a:t>
            </a:r>
            <a:r>
              <a:rPr lang="ru-RU" dirty="0"/>
              <a:t>большая часть программ для анализа геномных последовательностей</a:t>
            </a:r>
            <a:r>
              <a:rPr lang="ru-RU" dirty="0" smtClean="0"/>
              <a:t>.</a:t>
            </a:r>
          </a:p>
          <a:p>
            <a:pPr marL="160006" indent="0">
              <a:buNone/>
            </a:pPr>
            <a:endParaRPr lang="ru-RU" dirty="0"/>
          </a:p>
          <a:p>
            <a:pPr marL="160006" indent="0">
              <a:buNone/>
            </a:pPr>
            <a:r>
              <a:rPr lang="en-US" dirty="0"/>
              <a:t>&gt;gi|5524211|gb|AAD44166.1| cytochrome b [</a:t>
            </a:r>
            <a:r>
              <a:rPr lang="en-US" dirty="0" err="1"/>
              <a:t>Elephas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]</a:t>
            </a:r>
          </a:p>
          <a:p>
            <a:pPr marL="160006" indent="0">
              <a:buNone/>
            </a:pPr>
            <a:r>
              <a:rPr lang="en-US" dirty="0" smtClean="0"/>
              <a:t>LCLYTHIGRNIYYGSYLYSETWNTGIMLLLITMATAFMGYVLPWGQMSFWGATVITNLFSAIPYIGTNLV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320</TotalTime>
  <Words>1711</Words>
  <Application>Microsoft Office PowerPoint</Application>
  <PresentationFormat>A3 (297x420 мм)</PresentationFormat>
  <Paragraphs>179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Начальная</vt:lpstr>
      <vt:lpstr>Решение задач биоинформатики при помощи веб- и интернет-сервисов</vt:lpstr>
      <vt:lpstr>Презентация PowerPoint</vt:lpstr>
      <vt:lpstr>Биоинформатика</vt:lpstr>
      <vt:lpstr>Основные области исследований </vt:lpstr>
      <vt:lpstr>Презентация PowerPoint</vt:lpstr>
      <vt:lpstr>Крупнейшие ресурсы по биоинформатике</vt:lpstr>
      <vt:lpstr>Инструментарий.  Интернет-сервис</vt:lpstr>
      <vt:lpstr>Инструментарий.  Веб-сервис</vt:lpstr>
      <vt:lpstr>Формат FASTA</vt:lpstr>
      <vt:lpstr>Формат CRUSTAL</vt:lpstr>
      <vt:lpstr>Презентация PowerPoint</vt:lpstr>
      <vt:lpstr>Выравнивание последовательностей</vt:lpstr>
      <vt:lpstr>Выравнивание. Постановка задачи.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биоинформатики   при помощи  веб- и интернет-сервисов</dc:title>
  <dc:creator>Jerry</dc:creator>
  <cp:lastModifiedBy>Jerry</cp:lastModifiedBy>
  <cp:revision>24</cp:revision>
  <dcterms:created xsi:type="dcterms:W3CDTF">2013-01-13T08:06:33Z</dcterms:created>
  <dcterms:modified xsi:type="dcterms:W3CDTF">2013-02-24T11:38:48Z</dcterms:modified>
</cp:coreProperties>
</file>