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A970E3-BA40-4510-A176-5865E21E12E0}" type="doc">
      <dgm:prSet loTypeId="urn:microsoft.com/office/officeart/2008/layout/RadialCluster" loCatId="cycle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7ED4C0A4-B239-4E94-A3CE-93063FF515DD}">
      <dgm:prSet phldrT="[Текст]" custT="1"/>
      <dgm:spPr/>
      <dgm:t>
        <a:bodyPr/>
        <a:lstStyle/>
        <a:p>
          <a:r>
            <a:rPr lang="ru-RU" sz="1600" b="1" dirty="0" smtClean="0">
              <a:latin typeface="Calibri" panose="020F0502020204030204" pitchFamily="34" charset="0"/>
              <a:cs typeface="Calibri" panose="020F0502020204030204" pitchFamily="34" charset="0"/>
            </a:rPr>
            <a:t>Животные</a:t>
          </a:r>
          <a:endParaRPr lang="ru-RU" sz="16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DB05AA8-F23F-4C08-B645-56130251B1B8}" type="parTrans" cxnId="{8F42276F-6301-4BD1-A3FE-C273C80A9207}">
      <dgm:prSet/>
      <dgm:spPr/>
      <dgm:t>
        <a:bodyPr/>
        <a:lstStyle/>
        <a:p>
          <a:endParaRPr lang="ru-RU" sz="16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04CB0BC-650B-492B-BBA3-093F2FAB8C67}" type="sibTrans" cxnId="{8F42276F-6301-4BD1-A3FE-C273C80A9207}">
      <dgm:prSet/>
      <dgm:spPr/>
      <dgm:t>
        <a:bodyPr/>
        <a:lstStyle/>
        <a:p>
          <a:endParaRPr lang="ru-RU" sz="16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19D1E17-C547-4A46-A57A-EA2FBC7195D8}">
      <dgm:prSet phldrT="[Текст]" custT="1"/>
      <dgm:spPr/>
      <dgm:t>
        <a:bodyPr/>
        <a:lstStyle/>
        <a:p>
          <a:r>
            <a:rPr lang="ru-RU" sz="1600" b="1" dirty="0" smtClean="0">
              <a:latin typeface="Calibri" panose="020F0502020204030204" pitchFamily="34" charset="0"/>
              <a:cs typeface="Calibri" panose="020F0502020204030204" pitchFamily="34" charset="0"/>
            </a:rPr>
            <a:t>Доклинические испытания терапевтических препаратов и вакцин</a:t>
          </a:r>
          <a:endParaRPr lang="ru-RU" sz="16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BABF28B-2822-4AE5-9D86-A38742603B4F}" type="parTrans" cxnId="{8BBE5C80-F3F8-4594-AB75-012A0FD00A09}">
      <dgm:prSet custT="1"/>
      <dgm:spPr/>
      <dgm:t>
        <a:bodyPr/>
        <a:lstStyle/>
        <a:p>
          <a:endParaRPr lang="ru-RU" sz="16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8FCF653-835B-497A-8192-0C349E4421FC}" type="sibTrans" cxnId="{8BBE5C80-F3F8-4594-AB75-012A0FD00A09}">
      <dgm:prSet/>
      <dgm:spPr/>
      <dgm:t>
        <a:bodyPr/>
        <a:lstStyle/>
        <a:p>
          <a:endParaRPr lang="ru-RU" sz="16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F6E19B7-EEBB-42BC-82D0-FCDDF264F7B6}">
      <dgm:prSet phldrT="[Текст]" custT="1"/>
      <dgm:spPr/>
      <dgm:t>
        <a:bodyPr/>
        <a:lstStyle/>
        <a:p>
          <a:r>
            <a:rPr lang="ru-RU" sz="1600" b="1" dirty="0" smtClean="0">
              <a:latin typeface="Calibri" panose="020F0502020204030204" pitchFamily="34" charset="0"/>
              <a:cs typeface="Calibri" panose="020F0502020204030204" pitchFamily="34" charset="0"/>
            </a:rPr>
            <a:t>Высокий уровень репликации </a:t>
          </a:r>
          <a:r>
            <a:rPr lang="ru-RU" sz="1600" b="1" dirty="0" err="1" smtClean="0">
              <a:latin typeface="Calibri" panose="020F0502020204030204" pitchFamily="34" charset="0"/>
              <a:cs typeface="Calibri" panose="020F0502020204030204" pitchFamily="34" charset="0"/>
            </a:rPr>
            <a:t>труднокультивируемых</a:t>
          </a:r>
          <a:r>
            <a:rPr lang="ru-RU" sz="1600" b="1" dirty="0" smtClean="0">
              <a:latin typeface="Calibri" panose="020F0502020204030204" pitchFamily="34" charset="0"/>
              <a:cs typeface="Calibri" panose="020F0502020204030204" pitchFamily="34" charset="0"/>
            </a:rPr>
            <a:t> патогенов</a:t>
          </a:r>
          <a:endParaRPr lang="ru-RU" sz="16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F24F3B1-A397-4047-AC96-185F343C6542}" type="parTrans" cxnId="{BE58E2C0-058D-4550-ADD0-2C2F8B5C8954}">
      <dgm:prSet custT="1"/>
      <dgm:spPr/>
      <dgm:t>
        <a:bodyPr/>
        <a:lstStyle/>
        <a:p>
          <a:endParaRPr lang="ru-RU" sz="16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323E8EB-7F44-4EF8-93ED-E636E9EA17DF}" type="sibTrans" cxnId="{BE58E2C0-058D-4550-ADD0-2C2F8B5C8954}">
      <dgm:prSet/>
      <dgm:spPr/>
      <dgm:t>
        <a:bodyPr/>
        <a:lstStyle/>
        <a:p>
          <a:endParaRPr lang="ru-RU" sz="16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FBE1550-7285-4BE2-B3B9-19F8D653D1E9}">
      <dgm:prSet phldrT="[Текст]" custT="1"/>
      <dgm:spPr/>
      <dgm:t>
        <a:bodyPr/>
        <a:lstStyle/>
        <a:p>
          <a:r>
            <a:rPr lang="ru-RU" sz="1600" b="1" dirty="0" smtClean="0">
              <a:latin typeface="Calibri" panose="020F0502020204030204" pitchFamily="34" charset="0"/>
              <a:cs typeface="Calibri" panose="020F0502020204030204" pitchFamily="34" charset="0"/>
            </a:rPr>
            <a:t>Сложность построения дизайна эксперимента и интерпретации полученных результатов</a:t>
          </a:r>
          <a:endParaRPr lang="ru-RU" sz="16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85940F6-FA39-40B3-B941-5FE13B189A27}" type="parTrans" cxnId="{C01F7A1F-FBB7-42CA-B3D1-3504B73ECEE4}">
      <dgm:prSet custT="1"/>
      <dgm:spPr/>
      <dgm:t>
        <a:bodyPr/>
        <a:lstStyle/>
        <a:p>
          <a:endParaRPr lang="ru-RU" sz="16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448AED0-82E4-41F6-9C42-BF16C4B36004}" type="sibTrans" cxnId="{C01F7A1F-FBB7-42CA-B3D1-3504B73ECEE4}">
      <dgm:prSet/>
      <dgm:spPr/>
      <dgm:t>
        <a:bodyPr/>
        <a:lstStyle/>
        <a:p>
          <a:endParaRPr lang="ru-RU" sz="16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FE167E2-BD6F-410F-9C68-20CAB312DE14}">
      <dgm:prSet phldrT="[Текст]" custT="1"/>
      <dgm:spPr/>
      <dgm:t>
        <a:bodyPr/>
        <a:lstStyle/>
        <a:p>
          <a:r>
            <a:rPr lang="ru-RU" sz="1600" b="1" dirty="0" smtClean="0">
              <a:latin typeface="Calibri" panose="020F0502020204030204" pitchFamily="34" charset="0"/>
              <a:cs typeface="Calibri" panose="020F0502020204030204" pitchFamily="34" charset="0"/>
            </a:rPr>
            <a:t>Дорого, долго, неэтично</a:t>
          </a:r>
          <a:endParaRPr lang="ru-RU" sz="16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D5F29CD-E282-41AD-843A-DF332022630C}" type="parTrans" cxnId="{225B3B12-9D90-431F-A184-11D07F974AC5}">
      <dgm:prSet custT="1"/>
      <dgm:spPr/>
      <dgm:t>
        <a:bodyPr/>
        <a:lstStyle/>
        <a:p>
          <a:endParaRPr lang="ru-RU" sz="16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F3923D2-8CF8-48ED-B098-04B0F1DBE870}" type="sibTrans" cxnId="{225B3B12-9D90-431F-A184-11D07F974AC5}">
      <dgm:prSet/>
      <dgm:spPr/>
      <dgm:t>
        <a:bodyPr/>
        <a:lstStyle/>
        <a:p>
          <a:endParaRPr lang="ru-RU" sz="16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76C0C5C-D3F3-4D64-8F1A-DDB18528BC91}">
      <dgm:prSet phldrT="[Текст]" custT="1"/>
      <dgm:spPr/>
      <dgm:t>
        <a:bodyPr/>
        <a:lstStyle/>
        <a:p>
          <a:r>
            <a:rPr lang="ru-RU" sz="1600" b="1" dirty="0" smtClean="0">
              <a:latin typeface="Calibri" panose="020F0502020204030204" pitchFamily="34" charset="0"/>
              <a:cs typeface="Calibri" panose="020F0502020204030204" pitchFamily="34" charset="0"/>
            </a:rPr>
            <a:t>Не являются естественными хозяевами многих актуальных инфекций человека</a:t>
          </a:r>
          <a:endParaRPr lang="ru-RU" sz="16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16EFEF2-20E9-4194-8919-328F9CB1B25B}" type="parTrans" cxnId="{909D959D-9F51-4B90-8904-F1A1C6975FFE}">
      <dgm:prSet custT="1"/>
      <dgm:spPr/>
      <dgm:t>
        <a:bodyPr/>
        <a:lstStyle/>
        <a:p>
          <a:endParaRPr lang="ru-RU" sz="16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976AF05-7B56-4B8D-9C7E-38114C62F0DE}" type="sibTrans" cxnId="{909D959D-9F51-4B90-8904-F1A1C6975FFE}">
      <dgm:prSet/>
      <dgm:spPr/>
      <dgm:t>
        <a:bodyPr/>
        <a:lstStyle/>
        <a:p>
          <a:endParaRPr lang="ru-RU" sz="16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B8B624E-A8BB-4DBB-8AA6-BD360AAE64DD}">
      <dgm:prSet phldrT="[Текст]" custT="1"/>
      <dgm:spPr/>
      <dgm:t>
        <a:bodyPr/>
        <a:lstStyle/>
        <a:p>
          <a:r>
            <a:rPr lang="ru-RU" sz="1600" b="1" dirty="0" smtClean="0">
              <a:latin typeface="Calibri" panose="020F0502020204030204" pitchFamily="34" charset="0"/>
              <a:cs typeface="Calibri" panose="020F0502020204030204" pitchFamily="34" charset="0"/>
            </a:rPr>
            <a:t>Высокая степень имитации физиологической системы человека</a:t>
          </a:r>
          <a:endParaRPr lang="ru-RU" sz="16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89C544E-AD31-4AEB-8D9E-DADA8D07F9A8}" type="parTrans" cxnId="{9144F935-8F5A-4AD1-8339-A9188237C0F9}">
      <dgm:prSet custT="1"/>
      <dgm:spPr/>
      <dgm:t>
        <a:bodyPr/>
        <a:lstStyle/>
        <a:p>
          <a:endParaRPr lang="ru-RU" sz="16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9324B77-4490-40F3-828E-18FF31F2A0FA}" type="sibTrans" cxnId="{9144F935-8F5A-4AD1-8339-A9188237C0F9}">
      <dgm:prSet/>
      <dgm:spPr/>
      <dgm:t>
        <a:bodyPr/>
        <a:lstStyle/>
        <a:p>
          <a:endParaRPr lang="ru-RU" sz="16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F108436-7584-448C-8AA5-2F9C28C7A617}" type="pres">
      <dgm:prSet presAssocID="{99A970E3-BA40-4510-A176-5865E21E12E0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6385B2C-BEBE-46FF-888C-FF0E8452F8FB}" type="pres">
      <dgm:prSet presAssocID="{7ED4C0A4-B239-4E94-A3CE-93063FF515DD}" presName="singleCycle" presStyleCnt="0"/>
      <dgm:spPr/>
    </dgm:pt>
    <dgm:pt modelId="{4BECCB01-E9BB-400A-A3F7-59E5197449B8}" type="pres">
      <dgm:prSet presAssocID="{7ED4C0A4-B239-4E94-A3CE-93063FF515DD}" presName="singleCenter" presStyleLbl="node1" presStyleIdx="0" presStyleCnt="7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2E76C29E-A279-4FB0-9788-65468F7B5EE6}" type="pres">
      <dgm:prSet presAssocID="{0BABF28B-2822-4AE5-9D86-A38742603B4F}" presName="Name56" presStyleLbl="parChTrans1D2" presStyleIdx="0" presStyleCnt="6"/>
      <dgm:spPr/>
      <dgm:t>
        <a:bodyPr/>
        <a:lstStyle/>
        <a:p>
          <a:endParaRPr lang="ru-RU"/>
        </a:p>
      </dgm:t>
    </dgm:pt>
    <dgm:pt modelId="{08AA5E65-1274-4750-9B6A-5BE4528DF39F}" type="pres">
      <dgm:prSet presAssocID="{F19D1E17-C547-4A46-A57A-EA2FBC7195D8}" presName="text0" presStyleLbl="node1" presStyleIdx="1" presStyleCnt="7" custScaleX="271014" custScaleY="76795" custRadScaleRad="108523" custRadScaleInc="-14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7E5BDD-247A-47F6-AA46-DEC142EDC35B}" type="pres">
      <dgm:prSet presAssocID="{5F24F3B1-A397-4047-AC96-185F343C6542}" presName="Name56" presStyleLbl="parChTrans1D2" presStyleIdx="1" presStyleCnt="6"/>
      <dgm:spPr/>
      <dgm:t>
        <a:bodyPr/>
        <a:lstStyle/>
        <a:p>
          <a:endParaRPr lang="ru-RU"/>
        </a:p>
      </dgm:t>
    </dgm:pt>
    <dgm:pt modelId="{18715921-BD93-4F47-9B37-1A523ED569F5}" type="pres">
      <dgm:prSet presAssocID="{FF6E19B7-EEBB-42BC-82D0-FCDDF264F7B6}" presName="text0" presStyleLbl="node1" presStyleIdx="2" presStyleCnt="7" custScaleX="233094" custRadScaleRad="134747" custRadScaleInc="19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4F3AC2-43CE-4A64-B1BE-D71A2F04408D}" type="pres">
      <dgm:prSet presAssocID="{585940F6-FA39-40B3-B941-5FE13B189A27}" presName="Name56" presStyleLbl="parChTrans1D2" presStyleIdx="2" presStyleCnt="6"/>
      <dgm:spPr/>
      <dgm:t>
        <a:bodyPr/>
        <a:lstStyle/>
        <a:p>
          <a:endParaRPr lang="ru-RU"/>
        </a:p>
      </dgm:t>
    </dgm:pt>
    <dgm:pt modelId="{0EF871D9-0660-4408-A72D-34AEF2B92563}" type="pres">
      <dgm:prSet presAssocID="{BFBE1550-7285-4BE2-B3B9-19F8D653D1E9}" presName="text0" presStyleLbl="node1" presStyleIdx="3" presStyleCnt="7" custScaleX="231816" custRadScaleRad="130014" custRadScaleInc="-34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EE21A0-238A-4B41-B76F-19E478082226}" type="pres">
      <dgm:prSet presAssocID="{2D5F29CD-E282-41AD-843A-DF332022630C}" presName="Name56" presStyleLbl="parChTrans1D2" presStyleIdx="3" presStyleCnt="6"/>
      <dgm:spPr/>
      <dgm:t>
        <a:bodyPr/>
        <a:lstStyle/>
        <a:p>
          <a:endParaRPr lang="ru-RU"/>
        </a:p>
      </dgm:t>
    </dgm:pt>
    <dgm:pt modelId="{FC569E44-853A-4C72-A48C-68B8E47346CC}" type="pres">
      <dgm:prSet presAssocID="{7FE167E2-BD6F-410F-9C68-20CAB312DE14}" presName="text0" presStyleLbl="node1" presStyleIdx="4" presStyleCnt="7" custScaleX="213500" custScaleY="55658" custRadScaleRad="98765" custRadScaleInc="-14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934FF9-3D38-4D87-AF2C-3B0836527E78}" type="pres">
      <dgm:prSet presAssocID="{C16EFEF2-20E9-4194-8919-328F9CB1B25B}" presName="Name56" presStyleLbl="parChTrans1D2" presStyleIdx="4" presStyleCnt="6"/>
      <dgm:spPr/>
      <dgm:t>
        <a:bodyPr/>
        <a:lstStyle/>
        <a:p>
          <a:endParaRPr lang="ru-RU"/>
        </a:p>
      </dgm:t>
    </dgm:pt>
    <dgm:pt modelId="{679B7CAE-D4AF-49E3-8897-7D43A1763F37}" type="pres">
      <dgm:prSet presAssocID="{A76C0C5C-D3F3-4D64-8F1A-DDB18528BC91}" presName="text0" presStyleLbl="node1" presStyleIdx="5" presStyleCnt="7" custScaleX="221070" custScaleY="117382" custRadScaleRad="133309" custRadScaleInc="357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18FF63-1852-466D-AE4E-D45E356AECCA}" type="pres">
      <dgm:prSet presAssocID="{889C544E-AD31-4AEB-8D9E-DADA8D07F9A8}" presName="Name56" presStyleLbl="parChTrans1D2" presStyleIdx="5" presStyleCnt="6"/>
      <dgm:spPr/>
      <dgm:t>
        <a:bodyPr/>
        <a:lstStyle/>
        <a:p>
          <a:endParaRPr lang="ru-RU"/>
        </a:p>
      </dgm:t>
    </dgm:pt>
    <dgm:pt modelId="{E21CCB2C-6BE2-4311-998B-A33B4A0F9B78}" type="pres">
      <dgm:prSet presAssocID="{3B8B624E-A8BB-4DBB-8AA6-BD360AAE64DD}" presName="text0" presStyleLbl="node1" presStyleIdx="6" presStyleCnt="7" custScaleX="222655" custRadScaleRad="133285" custRadScaleInc="-234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EBD3F76-96D7-47E6-9E35-3D52DE0F1181}" type="presOf" srcId="{99A970E3-BA40-4510-A176-5865E21E12E0}" destId="{DF108436-7584-448C-8AA5-2F9C28C7A617}" srcOrd="0" destOrd="0" presId="urn:microsoft.com/office/officeart/2008/layout/RadialCluster"/>
    <dgm:cxn modelId="{9144F935-8F5A-4AD1-8339-A9188237C0F9}" srcId="{7ED4C0A4-B239-4E94-A3CE-93063FF515DD}" destId="{3B8B624E-A8BB-4DBB-8AA6-BD360AAE64DD}" srcOrd="5" destOrd="0" parTransId="{889C544E-AD31-4AEB-8D9E-DADA8D07F9A8}" sibTransId="{A9324B77-4490-40F3-828E-18FF31F2A0FA}"/>
    <dgm:cxn modelId="{A68985BC-89CF-473B-BD79-E72CABF1C5CA}" type="presOf" srcId="{3B8B624E-A8BB-4DBB-8AA6-BD360AAE64DD}" destId="{E21CCB2C-6BE2-4311-998B-A33B4A0F9B78}" srcOrd="0" destOrd="0" presId="urn:microsoft.com/office/officeart/2008/layout/RadialCluster"/>
    <dgm:cxn modelId="{7A743291-6D68-400B-A206-B24C6333E9D3}" type="presOf" srcId="{BFBE1550-7285-4BE2-B3B9-19F8D653D1E9}" destId="{0EF871D9-0660-4408-A72D-34AEF2B92563}" srcOrd="0" destOrd="0" presId="urn:microsoft.com/office/officeart/2008/layout/RadialCluster"/>
    <dgm:cxn modelId="{3BB11218-91AE-4867-8875-6CA617785F95}" type="presOf" srcId="{2D5F29CD-E282-41AD-843A-DF332022630C}" destId="{00EE21A0-238A-4B41-B76F-19E478082226}" srcOrd="0" destOrd="0" presId="urn:microsoft.com/office/officeart/2008/layout/RadialCluster"/>
    <dgm:cxn modelId="{1D6F9D6F-12DD-4BA4-88EB-E1BCCC2E9171}" type="presOf" srcId="{C16EFEF2-20E9-4194-8919-328F9CB1B25B}" destId="{1E934FF9-3D38-4D87-AF2C-3B0836527E78}" srcOrd="0" destOrd="0" presId="urn:microsoft.com/office/officeart/2008/layout/RadialCluster"/>
    <dgm:cxn modelId="{C01F7A1F-FBB7-42CA-B3D1-3504B73ECEE4}" srcId="{7ED4C0A4-B239-4E94-A3CE-93063FF515DD}" destId="{BFBE1550-7285-4BE2-B3B9-19F8D653D1E9}" srcOrd="2" destOrd="0" parTransId="{585940F6-FA39-40B3-B941-5FE13B189A27}" sibTransId="{3448AED0-82E4-41F6-9C42-BF16C4B36004}"/>
    <dgm:cxn modelId="{F5ACDD06-86B3-4628-A3E6-B68721902593}" type="presOf" srcId="{7FE167E2-BD6F-410F-9C68-20CAB312DE14}" destId="{FC569E44-853A-4C72-A48C-68B8E47346CC}" srcOrd="0" destOrd="0" presId="urn:microsoft.com/office/officeart/2008/layout/RadialCluster"/>
    <dgm:cxn modelId="{8F42276F-6301-4BD1-A3FE-C273C80A9207}" srcId="{99A970E3-BA40-4510-A176-5865E21E12E0}" destId="{7ED4C0A4-B239-4E94-A3CE-93063FF515DD}" srcOrd="0" destOrd="0" parTransId="{8DB05AA8-F23F-4C08-B645-56130251B1B8}" sibTransId="{F04CB0BC-650B-492B-BBA3-093F2FAB8C67}"/>
    <dgm:cxn modelId="{6492D790-4A44-4C4C-B521-9D9922D0708C}" type="presOf" srcId="{FF6E19B7-EEBB-42BC-82D0-FCDDF264F7B6}" destId="{18715921-BD93-4F47-9B37-1A523ED569F5}" srcOrd="0" destOrd="0" presId="urn:microsoft.com/office/officeart/2008/layout/RadialCluster"/>
    <dgm:cxn modelId="{05C60D14-B60B-4EFC-ACBB-B581111B77A5}" type="presOf" srcId="{A76C0C5C-D3F3-4D64-8F1A-DDB18528BC91}" destId="{679B7CAE-D4AF-49E3-8897-7D43A1763F37}" srcOrd="0" destOrd="0" presId="urn:microsoft.com/office/officeart/2008/layout/RadialCluster"/>
    <dgm:cxn modelId="{2F695D49-672B-48E4-AE98-56C6F41CE7FB}" type="presOf" srcId="{F19D1E17-C547-4A46-A57A-EA2FBC7195D8}" destId="{08AA5E65-1274-4750-9B6A-5BE4528DF39F}" srcOrd="0" destOrd="0" presId="urn:microsoft.com/office/officeart/2008/layout/RadialCluster"/>
    <dgm:cxn modelId="{8BBE5C80-F3F8-4594-AB75-012A0FD00A09}" srcId="{7ED4C0A4-B239-4E94-A3CE-93063FF515DD}" destId="{F19D1E17-C547-4A46-A57A-EA2FBC7195D8}" srcOrd="0" destOrd="0" parTransId="{0BABF28B-2822-4AE5-9D86-A38742603B4F}" sibTransId="{88FCF653-835B-497A-8192-0C349E4421FC}"/>
    <dgm:cxn modelId="{909D959D-9F51-4B90-8904-F1A1C6975FFE}" srcId="{7ED4C0A4-B239-4E94-A3CE-93063FF515DD}" destId="{A76C0C5C-D3F3-4D64-8F1A-DDB18528BC91}" srcOrd="4" destOrd="0" parTransId="{C16EFEF2-20E9-4194-8919-328F9CB1B25B}" sibTransId="{B976AF05-7B56-4B8D-9C7E-38114C62F0DE}"/>
    <dgm:cxn modelId="{86481576-B3D8-4EB9-9455-C57333C25760}" type="presOf" srcId="{585940F6-FA39-40B3-B941-5FE13B189A27}" destId="{CD4F3AC2-43CE-4A64-B1BE-D71A2F04408D}" srcOrd="0" destOrd="0" presId="urn:microsoft.com/office/officeart/2008/layout/RadialCluster"/>
    <dgm:cxn modelId="{00EE9DA1-F6F6-4C33-BC40-129B83BED26F}" type="presOf" srcId="{7ED4C0A4-B239-4E94-A3CE-93063FF515DD}" destId="{4BECCB01-E9BB-400A-A3F7-59E5197449B8}" srcOrd="0" destOrd="0" presId="urn:microsoft.com/office/officeart/2008/layout/RadialCluster"/>
    <dgm:cxn modelId="{3B65D65F-2CD7-449B-BA84-838489A9C42D}" type="presOf" srcId="{0BABF28B-2822-4AE5-9D86-A38742603B4F}" destId="{2E76C29E-A279-4FB0-9788-65468F7B5EE6}" srcOrd="0" destOrd="0" presId="urn:microsoft.com/office/officeart/2008/layout/RadialCluster"/>
    <dgm:cxn modelId="{2AD267FA-9B41-495D-85E9-6F47F5937CD4}" type="presOf" srcId="{889C544E-AD31-4AEB-8D9E-DADA8D07F9A8}" destId="{3218FF63-1852-466D-AE4E-D45E356AECCA}" srcOrd="0" destOrd="0" presId="urn:microsoft.com/office/officeart/2008/layout/RadialCluster"/>
    <dgm:cxn modelId="{BE58E2C0-058D-4550-ADD0-2C2F8B5C8954}" srcId="{7ED4C0A4-B239-4E94-A3CE-93063FF515DD}" destId="{FF6E19B7-EEBB-42BC-82D0-FCDDF264F7B6}" srcOrd="1" destOrd="0" parTransId="{5F24F3B1-A397-4047-AC96-185F343C6542}" sibTransId="{F323E8EB-7F44-4EF8-93ED-E636E9EA17DF}"/>
    <dgm:cxn modelId="{225B3B12-9D90-431F-A184-11D07F974AC5}" srcId="{7ED4C0A4-B239-4E94-A3CE-93063FF515DD}" destId="{7FE167E2-BD6F-410F-9C68-20CAB312DE14}" srcOrd="3" destOrd="0" parTransId="{2D5F29CD-E282-41AD-843A-DF332022630C}" sibTransId="{DF3923D2-8CF8-48ED-B098-04B0F1DBE870}"/>
    <dgm:cxn modelId="{FF848F78-1681-4667-843C-67AC1A56AE00}" type="presOf" srcId="{5F24F3B1-A397-4047-AC96-185F343C6542}" destId="{AC7E5BDD-247A-47F6-AA46-DEC142EDC35B}" srcOrd="0" destOrd="0" presId="urn:microsoft.com/office/officeart/2008/layout/RadialCluster"/>
    <dgm:cxn modelId="{AAA35A6A-BE33-49A3-8198-0F609E66FFE0}" type="presParOf" srcId="{DF108436-7584-448C-8AA5-2F9C28C7A617}" destId="{26385B2C-BEBE-46FF-888C-FF0E8452F8FB}" srcOrd="0" destOrd="0" presId="urn:microsoft.com/office/officeart/2008/layout/RadialCluster"/>
    <dgm:cxn modelId="{E59D9619-A7DD-4905-8927-71B4C4076FE6}" type="presParOf" srcId="{26385B2C-BEBE-46FF-888C-FF0E8452F8FB}" destId="{4BECCB01-E9BB-400A-A3F7-59E5197449B8}" srcOrd="0" destOrd="0" presId="urn:microsoft.com/office/officeart/2008/layout/RadialCluster"/>
    <dgm:cxn modelId="{5490567E-77CD-40F6-8EAD-039C53F0C6C2}" type="presParOf" srcId="{26385B2C-BEBE-46FF-888C-FF0E8452F8FB}" destId="{2E76C29E-A279-4FB0-9788-65468F7B5EE6}" srcOrd="1" destOrd="0" presId="urn:microsoft.com/office/officeart/2008/layout/RadialCluster"/>
    <dgm:cxn modelId="{2C30BEE0-3E3E-4530-905C-86B1C452CAC1}" type="presParOf" srcId="{26385B2C-BEBE-46FF-888C-FF0E8452F8FB}" destId="{08AA5E65-1274-4750-9B6A-5BE4528DF39F}" srcOrd="2" destOrd="0" presId="urn:microsoft.com/office/officeart/2008/layout/RadialCluster"/>
    <dgm:cxn modelId="{D5FE1723-1622-462C-957C-0AFE52E15BF0}" type="presParOf" srcId="{26385B2C-BEBE-46FF-888C-FF0E8452F8FB}" destId="{AC7E5BDD-247A-47F6-AA46-DEC142EDC35B}" srcOrd="3" destOrd="0" presId="urn:microsoft.com/office/officeart/2008/layout/RadialCluster"/>
    <dgm:cxn modelId="{F083DC9D-E490-400E-8BCE-8A40B84869E7}" type="presParOf" srcId="{26385B2C-BEBE-46FF-888C-FF0E8452F8FB}" destId="{18715921-BD93-4F47-9B37-1A523ED569F5}" srcOrd="4" destOrd="0" presId="urn:microsoft.com/office/officeart/2008/layout/RadialCluster"/>
    <dgm:cxn modelId="{AABC4444-9664-4EA6-9C77-B758E4A75A9A}" type="presParOf" srcId="{26385B2C-BEBE-46FF-888C-FF0E8452F8FB}" destId="{CD4F3AC2-43CE-4A64-B1BE-D71A2F04408D}" srcOrd="5" destOrd="0" presId="urn:microsoft.com/office/officeart/2008/layout/RadialCluster"/>
    <dgm:cxn modelId="{593213E9-06C2-4D6A-B22E-A5F9D58774DF}" type="presParOf" srcId="{26385B2C-BEBE-46FF-888C-FF0E8452F8FB}" destId="{0EF871D9-0660-4408-A72D-34AEF2B92563}" srcOrd="6" destOrd="0" presId="urn:microsoft.com/office/officeart/2008/layout/RadialCluster"/>
    <dgm:cxn modelId="{8327A243-B855-4936-B0F2-507BFFD06FDF}" type="presParOf" srcId="{26385B2C-BEBE-46FF-888C-FF0E8452F8FB}" destId="{00EE21A0-238A-4B41-B76F-19E478082226}" srcOrd="7" destOrd="0" presId="urn:microsoft.com/office/officeart/2008/layout/RadialCluster"/>
    <dgm:cxn modelId="{C480E16B-75C6-4884-9276-1775FAC02BEB}" type="presParOf" srcId="{26385B2C-BEBE-46FF-888C-FF0E8452F8FB}" destId="{FC569E44-853A-4C72-A48C-68B8E47346CC}" srcOrd="8" destOrd="0" presId="urn:microsoft.com/office/officeart/2008/layout/RadialCluster"/>
    <dgm:cxn modelId="{A6C2C5EB-493B-41EF-8800-1C9D6FBA6A53}" type="presParOf" srcId="{26385B2C-BEBE-46FF-888C-FF0E8452F8FB}" destId="{1E934FF9-3D38-4D87-AF2C-3B0836527E78}" srcOrd="9" destOrd="0" presId="urn:microsoft.com/office/officeart/2008/layout/RadialCluster"/>
    <dgm:cxn modelId="{82F3437D-F6B6-490C-8338-B33AB4FFBF69}" type="presParOf" srcId="{26385B2C-BEBE-46FF-888C-FF0E8452F8FB}" destId="{679B7CAE-D4AF-49E3-8897-7D43A1763F37}" srcOrd="10" destOrd="0" presId="urn:microsoft.com/office/officeart/2008/layout/RadialCluster"/>
    <dgm:cxn modelId="{AC2677B2-1DE2-4E49-BA66-72C21977FF23}" type="presParOf" srcId="{26385B2C-BEBE-46FF-888C-FF0E8452F8FB}" destId="{3218FF63-1852-466D-AE4E-D45E356AECCA}" srcOrd="11" destOrd="0" presId="urn:microsoft.com/office/officeart/2008/layout/RadialCluster"/>
    <dgm:cxn modelId="{25176274-4AEF-47B1-B603-3C2C4CB219C9}" type="presParOf" srcId="{26385B2C-BEBE-46FF-888C-FF0E8452F8FB}" destId="{E21CCB2C-6BE2-4311-998B-A33B4A0F9B78}" srcOrd="1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0CD09F-513B-4702-B10C-B7918B735D75}" type="doc">
      <dgm:prSet loTypeId="urn:microsoft.com/office/officeart/2005/8/layout/vList4" loCatId="list" qsTypeId="urn:microsoft.com/office/officeart/2005/8/quickstyle/3d3" qsCatId="3D" csTypeId="urn:microsoft.com/office/officeart/2005/8/colors/accent1_2" csCatId="accent1" phldr="1"/>
      <dgm:spPr/>
    </dgm:pt>
    <dgm:pt modelId="{215DCAED-DEB5-4B00-A70D-A766903A1E1C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accent5">
                  <a:lumMod val="50000"/>
                </a:schemeClr>
              </a:solidFill>
            </a:rPr>
            <a:t>Генетические манипуляции</a:t>
          </a:r>
          <a:endParaRPr lang="ru-RU" sz="2400" b="1" dirty="0">
            <a:solidFill>
              <a:schemeClr val="accent5">
                <a:lumMod val="50000"/>
              </a:schemeClr>
            </a:solidFill>
          </a:endParaRPr>
        </a:p>
      </dgm:t>
    </dgm:pt>
    <dgm:pt modelId="{23E9C534-AA8E-46F9-BADA-ACD4AF37D37A}" type="parTrans" cxnId="{BDBEFCD6-2504-4EF0-BABE-2B2D67E8324A}">
      <dgm:prSet/>
      <dgm:spPr/>
      <dgm:t>
        <a:bodyPr/>
        <a:lstStyle/>
        <a:p>
          <a:endParaRPr lang="ru-RU" sz="2400" b="1">
            <a:solidFill>
              <a:schemeClr val="accent5">
                <a:lumMod val="50000"/>
              </a:schemeClr>
            </a:solidFill>
          </a:endParaRPr>
        </a:p>
      </dgm:t>
    </dgm:pt>
    <dgm:pt modelId="{1BEA574D-295C-4037-AAF6-58053BEBA879}" type="sibTrans" cxnId="{BDBEFCD6-2504-4EF0-BABE-2B2D67E8324A}">
      <dgm:prSet/>
      <dgm:spPr/>
      <dgm:t>
        <a:bodyPr/>
        <a:lstStyle/>
        <a:p>
          <a:endParaRPr lang="ru-RU" sz="2400" b="1">
            <a:solidFill>
              <a:schemeClr val="accent5">
                <a:lumMod val="50000"/>
              </a:schemeClr>
            </a:solidFill>
          </a:endParaRPr>
        </a:p>
      </dgm:t>
    </dgm:pt>
    <dgm:pt modelId="{CBBEE776-953F-4A93-9010-6518947BE27C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accent5">
                  <a:lumMod val="50000"/>
                </a:schemeClr>
              </a:solidFill>
            </a:rPr>
            <a:t>Высокая стандартизация</a:t>
          </a:r>
          <a:endParaRPr lang="ru-RU" sz="2400" b="1" dirty="0">
            <a:solidFill>
              <a:schemeClr val="accent5">
                <a:lumMod val="50000"/>
              </a:schemeClr>
            </a:solidFill>
          </a:endParaRPr>
        </a:p>
      </dgm:t>
    </dgm:pt>
    <dgm:pt modelId="{11591504-5A24-4603-85CC-9534A1AFF86A}" type="parTrans" cxnId="{B57E6AA5-D86A-4732-BD99-1D534323475B}">
      <dgm:prSet/>
      <dgm:spPr/>
      <dgm:t>
        <a:bodyPr/>
        <a:lstStyle/>
        <a:p>
          <a:endParaRPr lang="ru-RU" sz="2400" b="1">
            <a:solidFill>
              <a:schemeClr val="accent5">
                <a:lumMod val="50000"/>
              </a:schemeClr>
            </a:solidFill>
          </a:endParaRPr>
        </a:p>
      </dgm:t>
    </dgm:pt>
    <dgm:pt modelId="{C543C389-2F18-4ED9-8B9F-ECF80BDA4AFA}" type="sibTrans" cxnId="{B57E6AA5-D86A-4732-BD99-1D534323475B}">
      <dgm:prSet/>
      <dgm:spPr/>
      <dgm:t>
        <a:bodyPr/>
        <a:lstStyle/>
        <a:p>
          <a:endParaRPr lang="ru-RU" sz="2400" b="1">
            <a:solidFill>
              <a:schemeClr val="accent5">
                <a:lumMod val="50000"/>
              </a:schemeClr>
            </a:solidFill>
          </a:endParaRPr>
        </a:p>
      </dgm:t>
    </dgm:pt>
    <dgm:pt modelId="{41F8D9DA-55BF-46D8-8CCC-D386FCF668A0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accent5">
                  <a:lumMod val="50000"/>
                </a:schemeClr>
              </a:solidFill>
            </a:rPr>
            <a:t>Прижизненный мониторинг</a:t>
          </a:r>
          <a:endParaRPr lang="ru-RU" sz="2400" b="1" dirty="0">
            <a:solidFill>
              <a:schemeClr val="accent5">
                <a:lumMod val="50000"/>
              </a:schemeClr>
            </a:solidFill>
          </a:endParaRPr>
        </a:p>
      </dgm:t>
    </dgm:pt>
    <dgm:pt modelId="{B4E21921-DBF1-4909-B956-6F22B7903D31}" type="parTrans" cxnId="{B5F98369-A4AF-4182-A30E-BA4E3135AECC}">
      <dgm:prSet/>
      <dgm:spPr/>
      <dgm:t>
        <a:bodyPr/>
        <a:lstStyle/>
        <a:p>
          <a:endParaRPr lang="ru-RU" sz="2400" b="1">
            <a:solidFill>
              <a:schemeClr val="accent5">
                <a:lumMod val="50000"/>
              </a:schemeClr>
            </a:solidFill>
          </a:endParaRPr>
        </a:p>
      </dgm:t>
    </dgm:pt>
    <dgm:pt modelId="{4C25A06D-BB20-4613-B803-681D9381B74F}" type="sibTrans" cxnId="{B5F98369-A4AF-4182-A30E-BA4E3135AECC}">
      <dgm:prSet/>
      <dgm:spPr/>
      <dgm:t>
        <a:bodyPr/>
        <a:lstStyle/>
        <a:p>
          <a:endParaRPr lang="ru-RU" sz="2400" b="1">
            <a:solidFill>
              <a:schemeClr val="accent5">
                <a:lumMod val="50000"/>
              </a:schemeClr>
            </a:solidFill>
          </a:endParaRPr>
        </a:p>
      </dgm:t>
    </dgm:pt>
    <dgm:pt modelId="{2DB16E08-33A3-4796-A0F9-741241122C53}" type="pres">
      <dgm:prSet presAssocID="{7E0CD09F-513B-4702-B10C-B7918B735D75}" presName="linear" presStyleCnt="0">
        <dgm:presLayoutVars>
          <dgm:dir/>
          <dgm:resizeHandles val="exact"/>
        </dgm:presLayoutVars>
      </dgm:prSet>
      <dgm:spPr/>
    </dgm:pt>
    <dgm:pt modelId="{76509FE0-C9DB-459D-8CF4-3E9DD0EC5230}" type="pres">
      <dgm:prSet presAssocID="{215DCAED-DEB5-4B00-A70D-A766903A1E1C}" presName="comp" presStyleCnt="0"/>
      <dgm:spPr/>
    </dgm:pt>
    <dgm:pt modelId="{CBA8A1A6-E74C-49D4-B1EE-E421281C461F}" type="pres">
      <dgm:prSet presAssocID="{215DCAED-DEB5-4B00-A70D-A766903A1E1C}" presName="box" presStyleLbl="node1" presStyleIdx="0" presStyleCnt="3"/>
      <dgm:spPr/>
      <dgm:t>
        <a:bodyPr/>
        <a:lstStyle/>
        <a:p>
          <a:endParaRPr lang="ru-RU"/>
        </a:p>
      </dgm:t>
    </dgm:pt>
    <dgm:pt modelId="{86890CDE-C582-4F81-9480-52DC15BB26F6}" type="pres">
      <dgm:prSet presAssocID="{215DCAED-DEB5-4B00-A70D-A766903A1E1C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</dgm:spPr>
    </dgm:pt>
    <dgm:pt modelId="{26E0E367-B5FE-404F-ACB6-91CC0E99C223}" type="pres">
      <dgm:prSet presAssocID="{215DCAED-DEB5-4B00-A70D-A766903A1E1C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E8565F-86E3-4893-9D5F-9BDDFED40732}" type="pres">
      <dgm:prSet presAssocID="{1BEA574D-295C-4037-AAF6-58053BEBA879}" presName="spacer" presStyleCnt="0"/>
      <dgm:spPr/>
    </dgm:pt>
    <dgm:pt modelId="{AEF93D09-27C2-4AEC-A3D1-994E8657E98D}" type="pres">
      <dgm:prSet presAssocID="{CBBEE776-953F-4A93-9010-6518947BE27C}" presName="comp" presStyleCnt="0"/>
      <dgm:spPr/>
    </dgm:pt>
    <dgm:pt modelId="{C1446842-4660-4187-9281-CC32153CAEB3}" type="pres">
      <dgm:prSet presAssocID="{CBBEE776-953F-4A93-9010-6518947BE27C}" presName="box" presStyleLbl="node1" presStyleIdx="1" presStyleCnt="3"/>
      <dgm:spPr/>
      <dgm:t>
        <a:bodyPr/>
        <a:lstStyle/>
        <a:p>
          <a:endParaRPr lang="ru-RU"/>
        </a:p>
      </dgm:t>
    </dgm:pt>
    <dgm:pt modelId="{933113C3-57E6-4A53-8C00-98BFF6775A42}" type="pres">
      <dgm:prSet presAssocID="{CBBEE776-953F-4A93-9010-6518947BE27C}" presName="img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8000" r="-28000"/>
          </a:stretch>
        </a:blipFill>
      </dgm:spPr>
    </dgm:pt>
    <dgm:pt modelId="{44C25A29-4173-4D5A-8E43-27F797CE3878}" type="pres">
      <dgm:prSet presAssocID="{CBBEE776-953F-4A93-9010-6518947BE27C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0BD981-14EA-4C39-8148-58D1F3090F65}" type="pres">
      <dgm:prSet presAssocID="{C543C389-2F18-4ED9-8B9F-ECF80BDA4AFA}" presName="spacer" presStyleCnt="0"/>
      <dgm:spPr/>
    </dgm:pt>
    <dgm:pt modelId="{8DE70929-9160-45FA-BF30-8420A818F7B8}" type="pres">
      <dgm:prSet presAssocID="{41F8D9DA-55BF-46D8-8CCC-D386FCF668A0}" presName="comp" presStyleCnt="0"/>
      <dgm:spPr/>
    </dgm:pt>
    <dgm:pt modelId="{AD2FE314-390A-4907-97A0-75696ED19304}" type="pres">
      <dgm:prSet presAssocID="{41F8D9DA-55BF-46D8-8CCC-D386FCF668A0}" presName="box" presStyleLbl="node1" presStyleIdx="2" presStyleCnt="3"/>
      <dgm:spPr/>
      <dgm:t>
        <a:bodyPr/>
        <a:lstStyle/>
        <a:p>
          <a:endParaRPr lang="ru-RU"/>
        </a:p>
      </dgm:t>
    </dgm:pt>
    <dgm:pt modelId="{80B745A4-8EF9-442A-AAC9-2723601E7C9D}" type="pres">
      <dgm:prSet presAssocID="{41F8D9DA-55BF-46D8-8CCC-D386FCF668A0}" presName="img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F7998C13-40C0-4567-A2DF-C6E0D51E5353}" type="pres">
      <dgm:prSet presAssocID="{41F8D9DA-55BF-46D8-8CCC-D386FCF668A0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7E6AA5-D86A-4732-BD99-1D534323475B}" srcId="{7E0CD09F-513B-4702-B10C-B7918B735D75}" destId="{CBBEE776-953F-4A93-9010-6518947BE27C}" srcOrd="1" destOrd="0" parTransId="{11591504-5A24-4603-85CC-9534A1AFF86A}" sibTransId="{C543C389-2F18-4ED9-8B9F-ECF80BDA4AFA}"/>
    <dgm:cxn modelId="{5983FBCC-40B1-4343-99D9-CCF85903A900}" type="presOf" srcId="{7E0CD09F-513B-4702-B10C-B7918B735D75}" destId="{2DB16E08-33A3-4796-A0F9-741241122C53}" srcOrd="0" destOrd="0" presId="urn:microsoft.com/office/officeart/2005/8/layout/vList4"/>
    <dgm:cxn modelId="{C51AC311-6465-40CF-884C-E5EF09D33FA4}" type="presOf" srcId="{215DCAED-DEB5-4B00-A70D-A766903A1E1C}" destId="{CBA8A1A6-E74C-49D4-B1EE-E421281C461F}" srcOrd="0" destOrd="0" presId="urn:microsoft.com/office/officeart/2005/8/layout/vList4"/>
    <dgm:cxn modelId="{37F10C86-577C-4DAE-A9AE-6C22D3EFAD5C}" type="presOf" srcId="{41F8D9DA-55BF-46D8-8CCC-D386FCF668A0}" destId="{F7998C13-40C0-4567-A2DF-C6E0D51E5353}" srcOrd="1" destOrd="0" presId="urn:microsoft.com/office/officeart/2005/8/layout/vList4"/>
    <dgm:cxn modelId="{F9B5128E-2D97-4936-9EE3-FCB315191F90}" type="presOf" srcId="{215DCAED-DEB5-4B00-A70D-A766903A1E1C}" destId="{26E0E367-B5FE-404F-ACB6-91CC0E99C223}" srcOrd="1" destOrd="0" presId="urn:microsoft.com/office/officeart/2005/8/layout/vList4"/>
    <dgm:cxn modelId="{97A63703-5CFC-4D2A-9D3C-AFF637DAAC2B}" type="presOf" srcId="{41F8D9DA-55BF-46D8-8CCC-D386FCF668A0}" destId="{AD2FE314-390A-4907-97A0-75696ED19304}" srcOrd="0" destOrd="0" presId="urn:microsoft.com/office/officeart/2005/8/layout/vList4"/>
    <dgm:cxn modelId="{7320DA88-4142-4A8C-9D19-AED3E9867B01}" type="presOf" srcId="{CBBEE776-953F-4A93-9010-6518947BE27C}" destId="{44C25A29-4173-4D5A-8E43-27F797CE3878}" srcOrd="1" destOrd="0" presId="urn:microsoft.com/office/officeart/2005/8/layout/vList4"/>
    <dgm:cxn modelId="{B5F98369-A4AF-4182-A30E-BA4E3135AECC}" srcId="{7E0CD09F-513B-4702-B10C-B7918B735D75}" destId="{41F8D9DA-55BF-46D8-8CCC-D386FCF668A0}" srcOrd="2" destOrd="0" parTransId="{B4E21921-DBF1-4909-B956-6F22B7903D31}" sibTransId="{4C25A06D-BB20-4613-B803-681D9381B74F}"/>
    <dgm:cxn modelId="{D7F6F79C-3AC3-4ADA-B325-379A41091D0E}" type="presOf" srcId="{CBBEE776-953F-4A93-9010-6518947BE27C}" destId="{C1446842-4660-4187-9281-CC32153CAEB3}" srcOrd="0" destOrd="0" presId="urn:microsoft.com/office/officeart/2005/8/layout/vList4"/>
    <dgm:cxn modelId="{BDBEFCD6-2504-4EF0-BABE-2B2D67E8324A}" srcId="{7E0CD09F-513B-4702-B10C-B7918B735D75}" destId="{215DCAED-DEB5-4B00-A70D-A766903A1E1C}" srcOrd="0" destOrd="0" parTransId="{23E9C534-AA8E-46F9-BADA-ACD4AF37D37A}" sibTransId="{1BEA574D-295C-4037-AAF6-58053BEBA879}"/>
    <dgm:cxn modelId="{612BFE26-5F0A-4406-BFC6-4AA13DBA74C3}" type="presParOf" srcId="{2DB16E08-33A3-4796-A0F9-741241122C53}" destId="{76509FE0-C9DB-459D-8CF4-3E9DD0EC5230}" srcOrd="0" destOrd="0" presId="urn:microsoft.com/office/officeart/2005/8/layout/vList4"/>
    <dgm:cxn modelId="{476D5AF9-8C15-45EB-A994-9219088C41A1}" type="presParOf" srcId="{76509FE0-C9DB-459D-8CF4-3E9DD0EC5230}" destId="{CBA8A1A6-E74C-49D4-B1EE-E421281C461F}" srcOrd="0" destOrd="0" presId="urn:microsoft.com/office/officeart/2005/8/layout/vList4"/>
    <dgm:cxn modelId="{B188D03E-B9FA-4F46-BE05-FE14B1B44752}" type="presParOf" srcId="{76509FE0-C9DB-459D-8CF4-3E9DD0EC5230}" destId="{86890CDE-C582-4F81-9480-52DC15BB26F6}" srcOrd="1" destOrd="0" presId="urn:microsoft.com/office/officeart/2005/8/layout/vList4"/>
    <dgm:cxn modelId="{F3F43B12-FC3A-45A4-8BB6-9696A4DD6E05}" type="presParOf" srcId="{76509FE0-C9DB-459D-8CF4-3E9DD0EC5230}" destId="{26E0E367-B5FE-404F-ACB6-91CC0E99C223}" srcOrd="2" destOrd="0" presId="urn:microsoft.com/office/officeart/2005/8/layout/vList4"/>
    <dgm:cxn modelId="{198B8D93-76DD-4078-9A94-E85076CE21EC}" type="presParOf" srcId="{2DB16E08-33A3-4796-A0F9-741241122C53}" destId="{1BE8565F-86E3-4893-9D5F-9BDDFED40732}" srcOrd="1" destOrd="0" presId="urn:microsoft.com/office/officeart/2005/8/layout/vList4"/>
    <dgm:cxn modelId="{B740E1D9-0DBC-43E0-9BA7-C9644433F62F}" type="presParOf" srcId="{2DB16E08-33A3-4796-A0F9-741241122C53}" destId="{AEF93D09-27C2-4AEC-A3D1-994E8657E98D}" srcOrd="2" destOrd="0" presId="urn:microsoft.com/office/officeart/2005/8/layout/vList4"/>
    <dgm:cxn modelId="{9469D2A4-0697-4899-922D-F8F475B8E1D3}" type="presParOf" srcId="{AEF93D09-27C2-4AEC-A3D1-994E8657E98D}" destId="{C1446842-4660-4187-9281-CC32153CAEB3}" srcOrd="0" destOrd="0" presId="urn:microsoft.com/office/officeart/2005/8/layout/vList4"/>
    <dgm:cxn modelId="{BCA25485-9989-435D-99F2-CE87F6296700}" type="presParOf" srcId="{AEF93D09-27C2-4AEC-A3D1-994E8657E98D}" destId="{933113C3-57E6-4A53-8C00-98BFF6775A42}" srcOrd="1" destOrd="0" presId="urn:microsoft.com/office/officeart/2005/8/layout/vList4"/>
    <dgm:cxn modelId="{B7C34F81-D2B5-4CEC-B894-C31A3EF768A1}" type="presParOf" srcId="{AEF93D09-27C2-4AEC-A3D1-994E8657E98D}" destId="{44C25A29-4173-4D5A-8E43-27F797CE3878}" srcOrd="2" destOrd="0" presId="urn:microsoft.com/office/officeart/2005/8/layout/vList4"/>
    <dgm:cxn modelId="{C06F47CA-8ADB-4F3C-96F5-E994D14C6B5A}" type="presParOf" srcId="{2DB16E08-33A3-4796-A0F9-741241122C53}" destId="{B80BD981-14EA-4C39-8148-58D1F3090F65}" srcOrd="3" destOrd="0" presId="urn:microsoft.com/office/officeart/2005/8/layout/vList4"/>
    <dgm:cxn modelId="{C5F9C7D6-843C-476C-94D7-9F61A7EDBD78}" type="presParOf" srcId="{2DB16E08-33A3-4796-A0F9-741241122C53}" destId="{8DE70929-9160-45FA-BF30-8420A818F7B8}" srcOrd="4" destOrd="0" presId="urn:microsoft.com/office/officeart/2005/8/layout/vList4"/>
    <dgm:cxn modelId="{74094B5C-2A33-411C-A9E3-D0A37DB8AF4A}" type="presParOf" srcId="{8DE70929-9160-45FA-BF30-8420A818F7B8}" destId="{AD2FE314-390A-4907-97A0-75696ED19304}" srcOrd="0" destOrd="0" presId="urn:microsoft.com/office/officeart/2005/8/layout/vList4"/>
    <dgm:cxn modelId="{08229D1F-A7FB-48A6-9B99-1483E54A1637}" type="presParOf" srcId="{8DE70929-9160-45FA-BF30-8420A818F7B8}" destId="{80B745A4-8EF9-442A-AAC9-2723601E7C9D}" srcOrd="1" destOrd="0" presId="urn:microsoft.com/office/officeart/2005/8/layout/vList4"/>
    <dgm:cxn modelId="{376091B9-6D91-4437-A765-012603AD79EB}" type="presParOf" srcId="{8DE70929-9160-45FA-BF30-8420A818F7B8}" destId="{F7998C13-40C0-4567-A2DF-C6E0D51E5353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ECCB01-E9BB-400A-A3F7-59E5197449B8}">
      <dsp:nvSpPr>
        <dsp:cNvPr id="0" name=""/>
        <dsp:cNvSpPr/>
      </dsp:nvSpPr>
      <dsp:spPr>
        <a:xfrm>
          <a:off x="3252390" y="1895636"/>
          <a:ext cx="1576975" cy="157697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Животные</a:t>
          </a:r>
          <a:endParaRPr lang="ru-RU" sz="16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329372" y="1972618"/>
        <a:ext cx="1423011" cy="1423011"/>
      </dsp:txXfrm>
    </dsp:sp>
    <dsp:sp modelId="{2E76C29E-A279-4FB0-9788-65468F7B5EE6}">
      <dsp:nvSpPr>
        <dsp:cNvPr id="0" name=""/>
        <dsp:cNvSpPr/>
      </dsp:nvSpPr>
      <dsp:spPr>
        <a:xfrm rot="16174566">
          <a:off x="3488898" y="1353515"/>
          <a:ext cx="108427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84270" y="0"/>
              </a:lnTo>
            </a:path>
          </a:pathLst>
        </a:custGeom>
        <a:noFill/>
        <a:ln w="55000" cap="flat" cmpd="thickThin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A5E65-1274-4750-9B6A-5BE4528DF39F}">
      <dsp:nvSpPr>
        <dsp:cNvPr id="0" name=""/>
        <dsp:cNvSpPr/>
      </dsp:nvSpPr>
      <dsp:spPr>
        <a:xfrm>
          <a:off x="2592289" y="0"/>
          <a:ext cx="2863461" cy="81139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Доклинические испытания терапевтических препаратов и вакцин</a:t>
          </a:r>
          <a:endParaRPr lang="ru-RU" sz="16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631898" y="39609"/>
        <a:ext cx="2784243" cy="732177"/>
      </dsp:txXfrm>
    </dsp:sp>
    <dsp:sp modelId="{AC7E5BDD-247A-47F6-AA46-DEC142EDC35B}">
      <dsp:nvSpPr>
        <dsp:cNvPr id="0" name=""/>
        <dsp:cNvSpPr/>
      </dsp:nvSpPr>
      <dsp:spPr>
        <a:xfrm rot="20142414">
          <a:off x="4799264" y="2188367"/>
          <a:ext cx="67989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79891" y="0"/>
              </a:lnTo>
            </a:path>
          </a:pathLst>
        </a:custGeom>
        <a:noFill/>
        <a:ln w="55000" cap="flat" cmpd="thickThin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715921-BD93-4F47-9B37-1A523ED569F5}">
      <dsp:nvSpPr>
        <dsp:cNvPr id="0" name=""/>
        <dsp:cNvSpPr/>
      </dsp:nvSpPr>
      <dsp:spPr>
        <a:xfrm>
          <a:off x="5388051" y="991938"/>
          <a:ext cx="2462809" cy="105657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Высокий уровень репликации </a:t>
          </a:r>
          <a:r>
            <a:rPr lang="ru-RU" sz="1600" b="1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труднокультивируемых</a:t>
          </a:r>
          <a:r>
            <a:rPr lang="ru-RU" sz="16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патогенов</a:t>
          </a:r>
          <a:endParaRPr lang="ru-RU" sz="16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439629" y="1043516"/>
        <a:ext cx="2359653" cy="953417"/>
      </dsp:txXfrm>
    </dsp:sp>
    <dsp:sp modelId="{CD4F3AC2-43CE-4A64-B1BE-D71A2F04408D}">
      <dsp:nvSpPr>
        <dsp:cNvPr id="0" name=""/>
        <dsp:cNvSpPr/>
      </dsp:nvSpPr>
      <dsp:spPr>
        <a:xfrm rot="1187568">
          <a:off x="4811932" y="3067807"/>
          <a:ext cx="59017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90176" y="0"/>
              </a:lnTo>
            </a:path>
          </a:pathLst>
        </a:custGeom>
        <a:noFill/>
        <a:ln w="55000" cap="flat" cmpd="thickThin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F871D9-0660-4408-A72D-34AEF2B92563}">
      <dsp:nvSpPr>
        <dsp:cNvPr id="0" name=""/>
        <dsp:cNvSpPr/>
      </dsp:nvSpPr>
      <dsp:spPr>
        <a:xfrm>
          <a:off x="5384676" y="3080172"/>
          <a:ext cx="2449306" cy="105657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Сложность построения дизайна эксперимента и интерпретации полученных результатов</a:t>
          </a:r>
          <a:endParaRPr lang="ru-RU" sz="16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436254" y="3131750"/>
        <a:ext cx="2346150" cy="953417"/>
      </dsp:txXfrm>
    </dsp:sp>
    <dsp:sp modelId="{00EE21A0-238A-4B41-B76F-19E478082226}">
      <dsp:nvSpPr>
        <dsp:cNvPr id="0" name=""/>
        <dsp:cNvSpPr/>
      </dsp:nvSpPr>
      <dsp:spPr>
        <a:xfrm rot="5373792">
          <a:off x="3555131" y="3968132"/>
          <a:ext cx="99107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91071" y="0"/>
              </a:lnTo>
            </a:path>
          </a:pathLst>
        </a:custGeom>
        <a:noFill/>
        <a:ln w="55000" cap="flat" cmpd="thickThin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569E44-853A-4C72-A48C-68B8E47346CC}">
      <dsp:nvSpPr>
        <dsp:cNvPr id="0" name=""/>
        <dsp:cNvSpPr/>
      </dsp:nvSpPr>
      <dsp:spPr>
        <a:xfrm>
          <a:off x="2928794" y="4463653"/>
          <a:ext cx="2255784" cy="58806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Дорого, долго, неэтично</a:t>
          </a:r>
          <a:endParaRPr lang="ru-RU" sz="16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957501" y="4492360"/>
        <a:ext cx="2198370" cy="530653"/>
      </dsp:txXfrm>
    </dsp:sp>
    <dsp:sp modelId="{1E934FF9-3D38-4D87-AF2C-3B0836527E78}">
      <dsp:nvSpPr>
        <dsp:cNvPr id="0" name=""/>
        <dsp:cNvSpPr/>
      </dsp:nvSpPr>
      <dsp:spPr>
        <a:xfrm rot="9642978">
          <a:off x="2546526" y="3079914"/>
          <a:ext cx="72623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26236" y="0"/>
              </a:lnTo>
            </a:path>
          </a:pathLst>
        </a:custGeom>
        <a:noFill/>
        <a:ln w="55000" cap="flat" cmpd="thickThin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9B7CAE-D4AF-49E3-8897-7D43A1763F37}">
      <dsp:nvSpPr>
        <dsp:cNvPr id="0" name=""/>
        <dsp:cNvSpPr/>
      </dsp:nvSpPr>
      <dsp:spPr>
        <a:xfrm>
          <a:off x="231132" y="2988333"/>
          <a:ext cx="2335766" cy="12402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Не являются естественными хозяевами многих актуальных инфекций человека</a:t>
          </a:r>
          <a:endParaRPr lang="ru-RU" sz="16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91675" y="3048876"/>
        <a:ext cx="2214680" cy="1119140"/>
      </dsp:txXfrm>
    </dsp:sp>
    <dsp:sp modelId="{3218FF63-1852-466D-AE4E-D45E356AECCA}">
      <dsp:nvSpPr>
        <dsp:cNvPr id="0" name=""/>
        <dsp:cNvSpPr/>
      </dsp:nvSpPr>
      <dsp:spPr>
        <a:xfrm rot="12177954">
          <a:off x="2614217" y="2220344"/>
          <a:ext cx="66450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64508" y="0"/>
              </a:lnTo>
            </a:path>
          </a:pathLst>
        </a:custGeom>
        <a:noFill/>
        <a:ln w="55000" cap="flat" cmpd="thickThin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1CCB2C-6BE2-4311-998B-A33B4A0F9B78}">
      <dsp:nvSpPr>
        <dsp:cNvPr id="0" name=""/>
        <dsp:cNvSpPr/>
      </dsp:nvSpPr>
      <dsp:spPr>
        <a:xfrm>
          <a:off x="288039" y="1063952"/>
          <a:ext cx="2352513" cy="105657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Высокая степень имитации физиологической системы человека</a:t>
          </a:r>
          <a:endParaRPr lang="ru-RU" sz="16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39617" y="1115530"/>
        <a:ext cx="2249357" cy="9534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A8A1A6-E74C-49D4-B1EE-E421281C461F}">
      <dsp:nvSpPr>
        <dsp:cNvPr id="0" name=""/>
        <dsp:cNvSpPr/>
      </dsp:nvSpPr>
      <dsp:spPr>
        <a:xfrm>
          <a:off x="0" y="0"/>
          <a:ext cx="6048672" cy="141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5">
                  <a:lumMod val="50000"/>
                </a:schemeClr>
              </a:solidFill>
            </a:rPr>
            <a:t>Генетические манипуляции</a:t>
          </a:r>
          <a:endParaRPr lang="ru-RU" sz="24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1351170" y="0"/>
        <a:ext cx="4697501" cy="1414363"/>
      </dsp:txXfrm>
    </dsp:sp>
    <dsp:sp modelId="{86890CDE-C582-4F81-9480-52DC15BB26F6}">
      <dsp:nvSpPr>
        <dsp:cNvPr id="0" name=""/>
        <dsp:cNvSpPr/>
      </dsp:nvSpPr>
      <dsp:spPr>
        <a:xfrm>
          <a:off x="141436" y="141436"/>
          <a:ext cx="1209734" cy="113149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1446842-4660-4187-9281-CC32153CAEB3}">
      <dsp:nvSpPr>
        <dsp:cNvPr id="0" name=""/>
        <dsp:cNvSpPr/>
      </dsp:nvSpPr>
      <dsp:spPr>
        <a:xfrm>
          <a:off x="0" y="1555799"/>
          <a:ext cx="6048672" cy="141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5">
                  <a:lumMod val="50000"/>
                </a:schemeClr>
              </a:solidFill>
            </a:rPr>
            <a:t>Высокая стандартизация</a:t>
          </a:r>
          <a:endParaRPr lang="ru-RU" sz="24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1351170" y="1555799"/>
        <a:ext cx="4697501" cy="1414363"/>
      </dsp:txXfrm>
    </dsp:sp>
    <dsp:sp modelId="{933113C3-57E6-4A53-8C00-98BFF6775A42}">
      <dsp:nvSpPr>
        <dsp:cNvPr id="0" name=""/>
        <dsp:cNvSpPr/>
      </dsp:nvSpPr>
      <dsp:spPr>
        <a:xfrm>
          <a:off x="141436" y="1697236"/>
          <a:ext cx="1209734" cy="113149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8000" r="-28000"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D2FE314-390A-4907-97A0-75696ED19304}">
      <dsp:nvSpPr>
        <dsp:cNvPr id="0" name=""/>
        <dsp:cNvSpPr/>
      </dsp:nvSpPr>
      <dsp:spPr>
        <a:xfrm>
          <a:off x="0" y="3111599"/>
          <a:ext cx="6048672" cy="141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5">
                  <a:lumMod val="50000"/>
                </a:schemeClr>
              </a:solidFill>
            </a:rPr>
            <a:t>Прижизненный мониторинг</a:t>
          </a:r>
          <a:endParaRPr lang="ru-RU" sz="24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1351170" y="3111599"/>
        <a:ext cx="4697501" cy="1414363"/>
      </dsp:txXfrm>
    </dsp:sp>
    <dsp:sp modelId="{80B745A4-8EF9-442A-AAC9-2723601E7C9D}">
      <dsp:nvSpPr>
        <dsp:cNvPr id="0" name=""/>
        <dsp:cNvSpPr/>
      </dsp:nvSpPr>
      <dsp:spPr>
        <a:xfrm>
          <a:off x="141436" y="3253035"/>
          <a:ext cx="1209734" cy="113149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780928"/>
            <a:ext cx="77724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200" dirty="0" smtClean="0">
                <a:solidFill>
                  <a:schemeClr val="accent5">
                    <a:lumMod val="50000"/>
                  </a:schemeClr>
                </a:solidFill>
              </a:rPr>
              <a:t>ФБУН ННИИЭМ им. акад. И.Н. Блохиной </a:t>
            </a:r>
            <a:r>
              <a:rPr lang="ru-RU" sz="2200" dirty="0" err="1" smtClean="0">
                <a:solidFill>
                  <a:schemeClr val="accent5">
                    <a:lumMod val="50000"/>
                  </a:schemeClr>
                </a:solidFill>
              </a:rPr>
              <a:t>Роспотребнадзора</a:t>
            </a:r>
            <a:r>
              <a:rPr lang="ru-RU" sz="22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Применение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клеточных культур при моделировании инфекционного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процесса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4581128"/>
            <a:ext cx="6400800" cy="175260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Филатова Е.Н.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65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475605"/>
              </p:ext>
            </p:extLst>
          </p:nvPr>
        </p:nvGraphicFramePr>
        <p:xfrm>
          <a:off x="755576" y="1412776"/>
          <a:ext cx="813690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Преимущества и недостатки животных моделей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673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0252667"/>
              </p:ext>
            </p:extLst>
          </p:nvPr>
        </p:nvGraphicFramePr>
        <p:xfrm>
          <a:off x="1979712" y="1196752"/>
          <a:ext cx="604867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Преимущества культур клеток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85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486485"/>
              </p:ext>
            </p:extLst>
          </p:nvPr>
        </p:nvGraphicFramePr>
        <p:xfrm>
          <a:off x="179512" y="692696"/>
          <a:ext cx="8784976" cy="606873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464496"/>
                <a:gridCol w="4320480"/>
              </a:tblGrid>
              <a:tr h="33899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Первичные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Постоянные</a:t>
                      </a:r>
                      <a:endParaRPr lang="ru-RU" dirty="0"/>
                    </a:p>
                  </a:txBody>
                  <a:tcPr/>
                </a:tc>
              </a:tr>
              <a:tr h="2089702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8664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Физиологически близки к аутентичной ткани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Культивирование патогенов с ограниченным тропизмом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Постоянство свойств клеток, характера их роста, темпа наращивания биомассы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Длительное</a:t>
                      </a:r>
                      <a:r>
                        <a:rPr lang="ru-RU" baseline="0" dirty="0" smtClean="0"/>
                        <a:t> культивирование</a:t>
                      </a:r>
                      <a:endParaRPr lang="ru-RU" dirty="0"/>
                    </a:p>
                  </a:txBody>
                  <a:tcPr/>
                </a:tc>
              </a:tr>
              <a:tr h="158817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Низкий уровень репликации патогена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Ограниченные способности к пересеву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Гетерогенность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Генетически и физиологически отличны от первичных</a:t>
                      </a:r>
                      <a:r>
                        <a:rPr lang="ru-RU" baseline="0" dirty="0" smtClean="0"/>
                        <a:t> клеток организма  </a:t>
                      </a:r>
                      <a:endParaRPr lang="ru-RU" dirty="0"/>
                    </a:p>
                  </a:txBody>
                  <a:tcPr/>
                </a:tc>
              </a:tr>
              <a:tr h="585116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Мало</a:t>
                      </a:r>
                      <a:r>
                        <a:rPr lang="ru-RU" b="1" baseline="0" dirty="0" smtClean="0"/>
                        <a:t> репрезентативны при моделировании сложных биологических процессов, требующих кооперации клеток различного типа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Монокультуры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181780"/>
            <a:ext cx="2788002" cy="20810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511" y="1181780"/>
            <a:ext cx="2911099" cy="20810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5691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Смешанные культуры</a:t>
            </a:r>
          </a:p>
        </p:txBody>
      </p:sp>
      <p:graphicFrame>
        <p:nvGraphicFramePr>
          <p:cNvPr id="8" name="Объект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3322361"/>
              </p:ext>
            </p:extLst>
          </p:nvPr>
        </p:nvGraphicFramePr>
        <p:xfrm>
          <a:off x="395536" y="1340769"/>
          <a:ext cx="4176464" cy="374441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176464"/>
              </a:tblGrid>
              <a:tr h="2942087"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Моделирование сложных биологических процессов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Кооперация и взаимодействие клеток различного происхождения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Реакция организма на инвазию</a:t>
                      </a:r>
                      <a:r>
                        <a:rPr lang="ru-RU" b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патогена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b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Более широкая палитра эндогенных факторов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b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Приближение к строению ткани</a:t>
                      </a:r>
                      <a:endParaRPr lang="ru-RU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802328"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Более дорогостоящий эксперимент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Более сложный анализ</a:t>
                      </a:r>
                      <a:endParaRPr lang="ru-RU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Объект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340768"/>
            <a:ext cx="3744416" cy="37444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8186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62670"/>
            <a:ext cx="8229600" cy="27404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Органные </a:t>
            </a:r>
            <a:r>
              <a:rPr lang="ru-RU" dirty="0" smtClean="0">
                <a:solidFill>
                  <a:schemeClr val="tx1"/>
                </a:solidFill>
              </a:rPr>
              <a:t>модели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6" name="Объект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42725246"/>
              </p:ext>
            </p:extLst>
          </p:nvPr>
        </p:nvGraphicFramePr>
        <p:xfrm>
          <a:off x="395536" y="1708531"/>
          <a:ext cx="4038600" cy="24130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038600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Орган или его часть поддерживается в виде небольшого фрагмента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Количественное и пространственное распределение</a:t>
                      </a:r>
                      <a:r>
                        <a:rPr lang="ru-RU" b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клеток сохраняется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b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Модель отражает физиологию и патофизиологию ткани</a:t>
                      </a:r>
                      <a:endParaRPr lang="ru-RU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Отсутствие клеток</a:t>
                      </a:r>
                      <a:r>
                        <a:rPr lang="ru-RU" b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иммунной системы</a:t>
                      </a:r>
                      <a:endParaRPr lang="ru-RU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9" marR="91439"/>
                </a:tc>
              </a:tr>
            </a:tbl>
          </a:graphicData>
        </a:graphic>
      </p:graphicFrame>
      <p:pic>
        <p:nvPicPr>
          <p:cNvPr id="7" name="Объект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2020" y="1700808"/>
            <a:ext cx="4229913" cy="34563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2460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62670"/>
            <a:ext cx="8229600" cy="27404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>
                <a:solidFill>
                  <a:schemeClr val="tx1"/>
                </a:solidFill>
              </a:rPr>
              <a:t>Органотипические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трехмерные</a:t>
            </a:r>
            <a:r>
              <a:rPr lang="ru-RU" dirty="0">
                <a:solidFill>
                  <a:schemeClr val="tx1"/>
                </a:solidFill>
              </a:rPr>
              <a:t>  культуры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171755"/>
              </p:ext>
            </p:extLst>
          </p:nvPr>
        </p:nvGraphicFramePr>
        <p:xfrm>
          <a:off x="395536" y="1772816"/>
          <a:ext cx="3600400" cy="3657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600400"/>
              </a:tblGrid>
              <a:tr h="197999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0" kern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Максимально возможная реализация полного жизненного цикла патогена в условиях </a:t>
                      </a:r>
                      <a:r>
                        <a:rPr lang="en-US" sz="1800" b="0" kern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 vitro</a:t>
                      </a:r>
                      <a:endParaRPr lang="ru-RU" sz="1800" b="0" kern="1200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0" kern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Генетический профиль клеток максимально приближен к первичным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0" kern="1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Влияние трехмерной организации ткани и гравитации</a:t>
                      </a:r>
                      <a:endParaRPr lang="ru-RU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61229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Необходимо дополнительное оборудование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Сложность дизайна</a:t>
                      </a:r>
                      <a:r>
                        <a:rPr lang="ru-RU" b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конструкции</a:t>
                      </a:r>
                      <a:endParaRPr lang="ru-RU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Объект 4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72816"/>
            <a:ext cx="4320480" cy="34193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0869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226</TotalTime>
  <Words>204</Words>
  <Application>Microsoft Office PowerPoint</Application>
  <PresentationFormat>Экран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 ФБУН ННИИЭМ им. акад. И.Н. Блохиной Роспотребнадзора  Применение клеточных культур при моделировании инфекционного процесса</vt:lpstr>
      <vt:lpstr>Преимущества и недостатки животных моделей</vt:lpstr>
      <vt:lpstr>Преимущества культур клеток</vt:lpstr>
      <vt:lpstr>Монокультуры</vt:lpstr>
      <vt:lpstr>Смешанные культуры</vt:lpstr>
      <vt:lpstr>Органные модели</vt:lpstr>
      <vt:lpstr>Органотипические трехмерные  культуры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«Применение клеточных культур при моделировании инфекционного процесса»</dc:title>
  <dc:creator>Елена Филатова</dc:creator>
  <cp:lastModifiedBy>Елена Филатова</cp:lastModifiedBy>
  <cp:revision>21</cp:revision>
  <dcterms:created xsi:type="dcterms:W3CDTF">2013-10-16T08:47:18Z</dcterms:created>
  <dcterms:modified xsi:type="dcterms:W3CDTF">2013-10-28T12:40:55Z</dcterms:modified>
</cp:coreProperties>
</file>