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1" r:id="rId3"/>
  </p:sldMasterIdLst>
  <p:sldIdLst>
    <p:sldId id="257" r:id="rId4"/>
    <p:sldId id="297" r:id="rId5"/>
    <p:sldId id="298" r:id="rId6"/>
    <p:sldId id="258" r:id="rId7"/>
    <p:sldId id="261" r:id="rId8"/>
    <p:sldId id="266" r:id="rId9"/>
    <p:sldId id="263" r:id="rId10"/>
    <p:sldId id="264" r:id="rId11"/>
    <p:sldId id="267" r:id="rId12"/>
    <p:sldId id="269" r:id="rId13"/>
    <p:sldId id="276" r:id="rId14"/>
    <p:sldId id="279" r:id="rId15"/>
    <p:sldId id="271" r:id="rId16"/>
    <p:sldId id="273" r:id="rId17"/>
    <p:sldId id="275" r:id="rId18"/>
    <p:sldId id="277" r:id="rId19"/>
    <p:sldId id="278" r:id="rId20"/>
    <p:sldId id="293" r:id="rId21"/>
    <p:sldId id="280" r:id="rId22"/>
    <p:sldId id="281" r:id="rId23"/>
    <p:sldId id="283" r:id="rId24"/>
    <p:sldId id="285" r:id="rId25"/>
    <p:sldId id="300" r:id="rId26"/>
    <p:sldId id="301" r:id="rId27"/>
    <p:sldId id="29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762" y="-3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43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4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13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01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60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63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88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58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3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E31BF-0F25-4195-9242-98F558D5C0F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59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C9021-334B-4339-979B-466433B649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7E21-B2E6-4A9D-B046-718236769C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05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F9CF-0C9F-4966-8274-3A2299174D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83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17-94DE-4146-8FCD-35161DB855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16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92DD2-F995-42AC-B5EA-CA0C7272611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84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8D070-5765-41DC-94D8-91229F4BBE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4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C1940-A0DD-4A71-AAD3-28A44B7AF75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2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A0716-26FA-4F9A-A40C-76B8C2941A4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13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593FB-839C-4DFE-8FEC-8D1C513998F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26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740EB-D40A-4787-932A-8911C789EC7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01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23238-488B-4192-890B-949D4BC4CDF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50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CA668-4A59-4AAD-AFFE-B8D315D83F4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2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75D1D-E5B7-4D4D-95BA-62B38DA543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11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4BFAB-EC4F-4F9F-8C82-8E7D61D787C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7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1B0AD5-7612-4485-B7FF-56825AFB1F66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38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80" y="441449"/>
            <a:ext cx="7560840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Всемирной организации здравоохранения (ВОЗ):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632848" cy="48943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По состоянию на конец 2021 г. в </a:t>
            </a:r>
            <a:r>
              <a:rPr lang="ru-RU" b="1" dirty="0" smtClean="0">
                <a:solidFill>
                  <a:schemeClr val="tx1"/>
                </a:solidFill>
              </a:rPr>
              <a:t>мире </a:t>
            </a:r>
            <a:r>
              <a:rPr lang="ru-RU" b="1" dirty="0">
                <a:solidFill>
                  <a:schemeClr val="tx1"/>
                </a:solidFill>
              </a:rPr>
              <a:t>насчитывалось 38,4 млн [33,9–43,8 млн] человек, живущих с ВИЧ-инфекцией, две трети из которых (25,6 млн) проживали в Африканском </a:t>
            </a:r>
            <a:r>
              <a:rPr lang="ru-RU" b="1" dirty="0" smtClean="0">
                <a:solidFill>
                  <a:schemeClr val="tx1"/>
                </a:solidFill>
              </a:rPr>
              <a:t>регионе;</a:t>
            </a:r>
          </a:p>
          <a:p>
            <a:pPr algn="just"/>
            <a:endParaRPr lang="ru-RU" b="1" dirty="0" smtClean="0">
              <a:solidFill>
                <a:schemeClr val="tx1"/>
              </a:solidFill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ВИЧ остается одной из основных проблем глобального общественного здравоохранения: на сегодняшний день этот вирус унес 40,1 млн [33,6–48,6 млн] человеческих </a:t>
            </a:r>
            <a:r>
              <a:rPr lang="ru-RU" b="1" dirty="0" smtClean="0">
                <a:solidFill>
                  <a:schemeClr val="tx1"/>
                </a:solidFill>
              </a:rPr>
              <a:t>жизней</a:t>
            </a:r>
            <a:r>
              <a:rPr lang="ru-RU" b="1" dirty="0">
                <a:solidFill>
                  <a:schemeClr val="tx1"/>
                </a:solidFill>
              </a:rPr>
              <a:t>;</a:t>
            </a:r>
            <a:endParaRPr lang="ru-RU" b="1" dirty="0" smtClean="0">
              <a:solidFill>
                <a:schemeClr val="tx1"/>
              </a:solidFill>
            </a:endParaRPr>
          </a:p>
          <a:p>
            <a:pPr algn="just"/>
            <a:endParaRPr lang="ru-RU" b="1" dirty="0" smtClean="0">
              <a:solidFill>
                <a:schemeClr val="tx1"/>
              </a:solidFill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>
                <a:solidFill>
                  <a:schemeClr val="tx1"/>
                </a:solidFill>
              </a:rPr>
              <a:t>2021 г. от причин, связанных с ВИЧ-инфекцией, умерло 650 000 [510 000–860 000] человек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>
                <a:solidFill>
                  <a:schemeClr val="tx1"/>
                </a:solidFill>
              </a:rPr>
              <a:t>было зарегистрировано 1,5 млн [1,1–2,0 млн] новых случаев заражения ВИЧ.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-675"/>
            <a:ext cx="11160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29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60840" cy="10801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Согласно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ВОЗ, модели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поведения и условия, повышающие риск заражения ВИЧ, включают: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340768"/>
            <a:ext cx="7632848" cy="48245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b="1" dirty="0" smtClean="0"/>
              <a:t>незащищенный </a:t>
            </a:r>
            <a:r>
              <a:rPr lang="ru-RU" sz="1900" b="1" dirty="0"/>
              <a:t>анальный или вагинальный секс;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b="1" dirty="0" smtClean="0"/>
              <a:t>наличие </a:t>
            </a:r>
            <a:r>
              <a:rPr lang="ru-RU" sz="1900" b="1" dirty="0"/>
              <a:t>другой инфекции, передающейся половым путем (ИППП), например сифилиса, герпеса, хламидиоза, гонореи и бактериального вагиноза;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b="1" dirty="0" smtClean="0"/>
              <a:t>употребление </a:t>
            </a:r>
            <a:r>
              <a:rPr lang="ru-RU" sz="1900" b="1" dirty="0"/>
              <a:t>алкоголя </a:t>
            </a:r>
            <a:r>
              <a:rPr lang="ru-RU" sz="1900" b="1" dirty="0" smtClean="0"/>
              <a:t>и </a:t>
            </a:r>
            <a:r>
              <a:rPr lang="ru-RU" sz="1900" b="1" dirty="0"/>
              <a:t>наркотиков в контексте сексуальных контактов;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b="1" dirty="0" smtClean="0"/>
              <a:t>совместное </a:t>
            </a:r>
            <a:r>
              <a:rPr lang="ru-RU" sz="1900" b="1" dirty="0"/>
              <a:t>пользование зараженными иглами, шприцами и другим инъекционным </a:t>
            </a:r>
            <a:r>
              <a:rPr lang="ru-RU" sz="1900" b="1" dirty="0" smtClean="0"/>
              <a:t>оборудованием, </a:t>
            </a:r>
            <a:r>
              <a:rPr lang="ru-RU" sz="1900" b="1" dirty="0"/>
              <a:t>растворами наркотиков при употреблении инъекционных </a:t>
            </a:r>
            <a:r>
              <a:rPr lang="ru-RU" sz="1900" b="1" dirty="0" smtClean="0"/>
              <a:t>психоактивных веществ;</a:t>
            </a:r>
            <a:endParaRPr lang="ru-RU" sz="19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b="1" dirty="0" smtClean="0"/>
              <a:t> несоблюдение </a:t>
            </a:r>
            <a:r>
              <a:rPr lang="ru-RU" sz="1900" b="1" dirty="0"/>
              <a:t>техники безопасности при выполнении инъекций, переливания крови, пересадки тканей и медицинских процедур, сопряженных с использованием нестерильного инструмента при совершении надрезов или прокалывания кожи; </a:t>
            </a:r>
            <a:endParaRPr lang="ru-RU" sz="19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b="1" dirty="0" smtClean="0"/>
              <a:t> случайные </a:t>
            </a:r>
            <a:r>
              <a:rPr lang="ru-RU" sz="1900" b="1" dirty="0"/>
              <a:t>травмы от укола иглой, в том числе среди работников здравоохранения.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99592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36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57602"/>
            <a:ext cx="8064896" cy="2827582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позволяющего полностью излечить ВИЧ-инфекцию, не существует.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расширению доступа к эффективным средствам профилактики, диагностики и лечения ВИЧ и оппортунистических инфекций, а также ухода за пациентами, ВИЧ-инфекция перешла в категорию хронических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заболеваний, поддающихся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терапии, и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ВИЧ-инфицированные могут прожить долгую и здоровую жизнь.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0"/>
            <a:ext cx="9017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6272" cy="225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89" y="4725144"/>
            <a:ext cx="3456384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274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5"/>
            <a:ext cx="7416824" cy="1728193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ЮНЭЙДС координирует международные меры противодействия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СПИДу,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угрозе общественному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здравоохранению,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полной победы над ним к 2030 году в рамках Целей устойчивого развития.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6625"/>
            <a:ext cx="7776864" cy="439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-2742"/>
            <a:ext cx="1043608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41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598" y="548680"/>
            <a:ext cx="7345437" cy="93610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по  ускорению мер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657600" cy="470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0768"/>
            <a:ext cx="3657600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41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19442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Государственная стратегия противодействия распространению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ВИЧ - инфекции  в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Российской Федерации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на  период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2030 года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(утверждена Распоряжением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Правительства  РФ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от 21 декабря 2020г. № 3468-р)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0043" y="2852936"/>
            <a:ext cx="7416824" cy="3312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 smtClean="0"/>
              <a:t>Цель </a:t>
            </a:r>
            <a:r>
              <a:rPr lang="ru-RU" sz="2400" b="1" dirty="0"/>
              <a:t>Стратегии </a:t>
            </a:r>
            <a:r>
              <a:rPr lang="ru-RU" sz="2400" dirty="0" smtClean="0"/>
              <a:t>- </a:t>
            </a:r>
            <a:r>
              <a:rPr lang="ru-RU" sz="2400" dirty="0"/>
              <a:t>предупреждение распространения ВИЧ-инфекции на территории </a:t>
            </a:r>
            <a:r>
              <a:rPr lang="ru-RU" sz="2400" dirty="0" smtClean="0"/>
              <a:t>РФ </a:t>
            </a:r>
            <a:r>
              <a:rPr lang="ru-RU" sz="2400" dirty="0"/>
              <a:t>путем достижения  постоянного снижения числа новых случаев ВИЧ-инфекции среди населения и снижения смертности от заболеваний, ассоциированных с ВИЧ-инфекцией и СПИДом, чтобы к 2030 году это заболевание перестало быть угрозой общественному здоровью.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920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88832" cy="11521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цели Стратегии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предусматривается осуществить путем  реализации следующих задач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1628800"/>
            <a:ext cx="7543800" cy="467828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повышение информированности граждан Российской Федерации по вопросам ВИЧ-инфекции, а также формирование социальной среды, исключающей дискриминацию и стигматизацию по отношению к лицам с ВИЧ-инфекцией;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обеспечение охвата населения эффективным скринингом на ВИЧ-инфекцию;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обеспечение комплексного междисциплинарного подхода при диагностике, оказании медицинской помощи и социальной поддержки лиц с ВИЧ-инфекцией в соответствии с законодательством Российской Федерации;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увеличение охвата АРТ лиц с ВИЧ-инфекцией и дальнейшее снижение риска передачи ВИЧ-инфекции от матери ребенку;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9716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743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88832" cy="11521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цели Стратегии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предусматривается осуществить путем  реализации следующих задач: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629" y="1628800"/>
            <a:ext cx="7543800" cy="467828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предоставление социальной поддержки ВИЧ-инфицированным гражданам и членам их семей, обеспечение высокого качества жизни детей с ВИЧ-инфекцией;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научное обоснование мероприятий по медицинской профилактике ВИЧ-инфекции и оказании медицинской помощи лицам с ВИЧ-инфекцией;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совершенствование нормативно-правового регулирования и развитие международного сотрудничества по вопросам предупреждения распространения ВИЧ-инфекции;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совершенствование эпидемиологического контроля и надзора за распространением ВИЧ-инфекции в РФ;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совершенствование организации деятельности, материально-технического и кадрового обеспечения специализированных медицинских организаций, оказывающих медицинскую помощь лицам с ВИЧ-инфекцией.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99592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810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09120"/>
            <a:ext cx="7554416" cy="1663080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solidFill>
                  <a:schemeClr val="tx1"/>
                </a:solidFill>
                <a:latin typeface="+mn-lt"/>
              </a:rPr>
              <a:t>Акция направлена на информирование граждан по теме ВИЧ/СПИДа, снижение </a:t>
            </a:r>
            <a:r>
              <a:rPr lang="ru-RU" sz="2200" b="1" dirty="0" smtClean="0">
                <a:solidFill>
                  <a:schemeClr val="tx1"/>
                </a:solidFill>
                <a:latin typeface="+mn-lt"/>
              </a:rPr>
              <a:t>дискриминации </a:t>
            </a:r>
            <a:r>
              <a:rPr lang="ru-RU" sz="2200" b="1" dirty="0">
                <a:solidFill>
                  <a:schemeClr val="tx1"/>
                </a:solidFill>
                <a:latin typeface="+mn-lt"/>
              </a:rPr>
              <a:t>ВИЧ-положительных граждан и мотивирование населения к </a:t>
            </a:r>
            <a:br>
              <a:rPr lang="ru-RU" sz="2200" b="1" dirty="0">
                <a:solidFill>
                  <a:schemeClr val="tx1"/>
                </a:solidFill>
                <a:latin typeface="+mn-lt"/>
              </a:rPr>
            </a:br>
            <a:r>
              <a:rPr lang="ru-RU" sz="2200" b="1" dirty="0">
                <a:solidFill>
                  <a:schemeClr val="tx1"/>
                </a:solidFill>
                <a:latin typeface="+mn-lt"/>
              </a:rPr>
              <a:t>тестированию на </a:t>
            </a:r>
            <a:r>
              <a:rPr lang="ru-RU" sz="2200" b="1" dirty="0" smtClean="0">
                <a:solidFill>
                  <a:schemeClr val="tx1"/>
                </a:solidFill>
                <a:latin typeface="+mn-lt"/>
              </a:rPr>
              <a:t>ВИЧ-инфекцию.</a:t>
            </a:r>
            <a:endParaRPr lang="ru-RU" sz="2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4664"/>
            <a:ext cx="496855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84894"/>
            <a:ext cx="2952328" cy="39082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b="1" i="1" dirty="0">
                <a:solidFill>
                  <a:prstClr val="black"/>
                </a:solidFill>
              </a:rPr>
              <a:t>Всероссийская акция Министерства </a:t>
            </a:r>
          </a:p>
          <a:p>
            <a:pPr algn="just"/>
            <a:r>
              <a:rPr lang="ru-RU" sz="2200" b="1" i="1" dirty="0">
                <a:solidFill>
                  <a:prstClr val="black"/>
                </a:solidFill>
              </a:rPr>
              <a:t>здравоохранения Российской Федерации «Тест </a:t>
            </a:r>
          </a:p>
          <a:p>
            <a:pPr algn="just"/>
            <a:r>
              <a:rPr lang="ru-RU" sz="2200" b="1" i="1" dirty="0">
                <a:solidFill>
                  <a:prstClr val="black"/>
                </a:solidFill>
              </a:rPr>
              <a:t>на ВИЧ: Экспедиция </a:t>
            </a:r>
            <a:r>
              <a:rPr lang="ru-RU" sz="2200" b="1" i="1" dirty="0" smtClean="0">
                <a:solidFill>
                  <a:prstClr val="black"/>
                </a:solidFill>
              </a:rPr>
              <a:t>2022»</a:t>
            </a:r>
            <a:endParaRPr lang="ru-RU" sz="2200" b="1" i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844432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71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Приволжский окружной центр по профилактике и борьбе со СПИД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9" y="1484784"/>
            <a:ext cx="4712297" cy="2147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 smtClean="0">
                <a:solidFill>
                  <a:schemeClr val="tx1"/>
                </a:solidFill>
              </a:rPr>
              <a:t>Является подразделением ФБУН «Нижегородский научно-исследовательский институт эпидемиологии и микробиологии им. академика И.Н. Блохиной» Роспотребнадзора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14" y="0"/>
            <a:ext cx="104298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" y="3861048"/>
            <a:ext cx="4762123" cy="299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35597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7102" y="1556792"/>
            <a:ext cx="414738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Директор института, д.м.н., </a:t>
            </a:r>
            <a:endParaRPr lang="ru-RU" b="1" dirty="0" smtClean="0"/>
          </a:p>
          <a:p>
            <a:pPr algn="ctr"/>
            <a:r>
              <a:rPr lang="ru-RU" b="1" dirty="0" smtClean="0"/>
              <a:t>Зайцева </a:t>
            </a:r>
            <a:r>
              <a:rPr lang="ru-RU" b="1" dirty="0"/>
              <a:t>Наталья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5595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525097"/>
            <a:ext cx="8856984" cy="2318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prstClr val="black"/>
                </a:solidFill>
              </a:rPr>
              <a:t>С 1988 г. Всемирный день борьбы со </a:t>
            </a:r>
            <a:r>
              <a:rPr lang="ru-RU" sz="2400" b="1" dirty="0" smtClean="0">
                <a:solidFill>
                  <a:prstClr val="black"/>
                </a:solidFill>
              </a:rPr>
              <a:t>СПИД </a:t>
            </a:r>
            <a:r>
              <a:rPr lang="ru-RU" sz="2400" b="1" dirty="0">
                <a:solidFill>
                  <a:prstClr val="black"/>
                </a:solidFill>
              </a:rPr>
              <a:t>проходит ежегодно 1 декабря. В </a:t>
            </a:r>
            <a:r>
              <a:rPr lang="ru-RU" sz="2400" b="1" dirty="0" smtClean="0">
                <a:solidFill>
                  <a:prstClr val="black"/>
                </a:solidFill>
              </a:rPr>
              <a:t>этот </a:t>
            </a:r>
            <a:r>
              <a:rPr lang="ru-RU" sz="2400" b="1" dirty="0">
                <a:solidFill>
                  <a:prstClr val="black"/>
                </a:solidFill>
              </a:rPr>
              <a:t>день миллионы людей во всем мире </a:t>
            </a:r>
            <a:r>
              <a:rPr lang="ru-RU" sz="2400" b="1" dirty="0" smtClean="0">
                <a:solidFill>
                  <a:prstClr val="black"/>
                </a:solidFill>
              </a:rPr>
              <a:t>объединяются</a:t>
            </a:r>
            <a:r>
              <a:rPr lang="ru-RU" sz="2400" b="1" dirty="0">
                <a:solidFill>
                  <a:prstClr val="black"/>
                </a:solidFill>
              </a:rPr>
              <a:t>, чтобы почтить память </a:t>
            </a:r>
            <a:r>
              <a:rPr lang="ru-RU" sz="2400" b="1" dirty="0" smtClean="0">
                <a:solidFill>
                  <a:prstClr val="black"/>
                </a:solidFill>
              </a:rPr>
              <a:t>людей</a:t>
            </a:r>
            <a:r>
              <a:rPr lang="ru-RU" sz="2400" b="1" dirty="0">
                <a:solidFill>
                  <a:prstClr val="black"/>
                </a:solidFill>
              </a:rPr>
              <a:t>, умерших </a:t>
            </a:r>
            <a:r>
              <a:rPr lang="ru-RU" sz="2400" b="1" dirty="0" smtClean="0">
                <a:solidFill>
                  <a:prstClr val="black"/>
                </a:solidFill>
              </a:rPr>
              <a:t>от </a:t>
            </a:r>
            <a:r>
              <a:rPr lang="ru-RU" sz="2400" b="1" dirty="0">
                <a:solidFill>
                  <a:prstClr val="black"/>
                </a:solidFill>
              </a:rPr>
              <a:t>ВИЧ-инфекции, </a:t>
            </a:r>
            <a:r>
              <a:rPr lang="ru-RU" sz="2400" b="1" dirty="0" smtClean="0">
                <a:solidFill>
                  <a:prstClr val="black"/>
                </a:solidFill>
              </a:rPr>
              <a:t>отметить </a:t>
            </a:r>
            <a:r>
              <a:rPr lang="ru-RU" sz="2400" b="1" dirty="0">
                <a:solidFill>
                  <a:prstClr val="black"/>
                </a:solidFill>
              </a:rPr>
              <a:t>достигнутые успехи в </a:t>
            </a:r>
            <a:r>
              <a:rPr lang="ru-RU" sz="2400" b="1" dirty="0" smtClean="0">
                <a:solidFill>
                  <a:prstClr val="black"/>
                </a:solidFill>
              </a:rPr>
              <a:t>противодействии </a:t>
            </a:r>
            <a:r>
              <a:rPr lang="ru-RU" sz="2400" b="1" dirty="0">
                <a:solidFill>
                  <a:prstClr val="black"/>
                </a:solidFill>
              </a:rPr>
              <a:t>эпидемии и подтвердить </a:t>
            </a:r>
            <a:r>
              <a:rPr lang="ru-RU" sz="2400" b="1" dirty="0" smtClean="0">
                <a:solidFill>
                  <a:prstClr val="black"/>
                </a:solidFill>
              </a:rPr>
              <a:t>свою </a:t>
            </a:r>
            <a:r>
              <a:rPr lang="ru-RU" sz="2400" b="1" dirty="0">
                <a:solidFill>
                  <a:prstClr val="black"/>
                </a:solidFill>
              </a:rPr>
              <a:t>готовность положить конец этой </a:t>
            </a:r>
            <a:r>
              <a:rPr lang="ru-RU" sz="2400" b="1" dirty="0" smtClean="0">
                <a:solidFill>
                  <a:prstClr val="black"/>
                </a:solidFill>
              </a:rPr>
              <a:t>эпидемии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5120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74" y="1221092"/>
            <a:ext cx="9036496" cy="468052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600" b="1" dirty="0">
                <a:solidFill>
                  <a:schemeClr val="tx1"/>
                </a:solidFill>
                <a:latin typeface="+mn-lt"/>
              </a:rPr>
              <a:t>Оказание помощи </a:t>
            </a:r>
            <a:r>
              <a:rPr lang="ru-RU" sz="2600" b="1" dirty="0" smtClean="0">
                <a:solidFill>
                  <a:schemeClr val="tx1"/>
                </a:solidFill>
                <a:latin typeface="+mn-lt"/>
              </a:rPr>
              <a:t>территориальным </a:t>
            </a:r>
            <a:r>
              <a:rPr lang="ru-RU" sz="2600" b="1" dirty="0">
                <a:solidFill>
                  <a:schemeClr val="tx1"/>
                </a:solidFill>
                <a:latin typeface="+mn-lt"/>
              </a:rPr>
              <a:t>органам здравоохранения и учреждениям Роспотребнадзора </a:t>
            </a:r>
            <a:r>
              <a:rPr lang="ru-RU" sz="2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Приволжского федерального </a:t>
            </a:r>
            <a:r>
              <a:rPr lang="ru-RU" sz="26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округа </a:t>
            </a:r>
            <a:r>
              <a:rPr lang="ru-RU" sz="2600" b="1" dirty="0" smtClean="0">
                <a:solidFill>
                  <a:schemeClr val="tx1"/>
                </a:solidFill>
                <a:latin typeface="+mn-lt"/>
              </a:rPr>
              <a:t>по </a:t>
            </a:r>
            <a:r>
              <a:rPr lang="ru-RU" sz="2600" b="1" dirty="0">
                <a:solidFill>
                  <a:schemeClr val="tx1"/>
                </a:solidFill>
                <a:latin typeface="+mn-lt"/>
              </a:rPr>
              <a:t>проблемам </a:t>
            </a:r>
            <a:r>
              <a:rPr lang="ru-RU" sz="2600" b="1" dirty="0" smtClean="0">
                <a:solidFill>
                  <a:schemeClr val="tx1"/>
                </a:solidFill>
                <a:latin typeface="+mn-lt"/>
              </a:rPr>
              <a:t>ВИЧ-инфекции</a:t>
            </a:r>
            <a:r>
              <a:rPr lang="ru-RU" sz="26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2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организация и осуществление </a:t>
            </a:r>
            <a:r>
              <a:rPr lang="ru-RU" sz="26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эпидемиологического надзора, профилактических и противоэпидемических </a:t>
            </a:r>
            <a:r>
              <a:rPr lang="ru-RU" sz="26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мероприятий, </a:t>
            </a:r>
            <a:r>
              <a:rPr lang="ru-RU" sz="2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клинико-лабораторной диагностики, лечения ВИЧ-инфекции и ВИЧ-ассоциированных заболеваний</a:t>
            </a:r>
            <a:r>
              <a:rPr lang="ru-RU" sz="2600" dirty="0"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2600" dirty="0">
                <a:latin typeface="+mn-lt"/>
                <a:cs typeface="Times New Roman" panose="02020603050405020304" pitchFamily="18" charset="0"/>
              </a:rPr>
            </a:br>
            <a:endParaRPr lang="ru-RU" sz="2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4546" y="789856"/>
            <a:ext cx="7534907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Основные задачи центра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4" y="0"/>
            <a:ext cx="85600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662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3" y="1700808"/>
            <a:ext cx="4464496" cy="20162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мониторинга </a:t>
            </a:r>
            <a:r>
              <a:rPr lang="ru-RU" sz="2000" dirty="0">
                <a:solidFill>
                  <a:schemeClr val="tx1"/>
                </a:solidFill>
              </a:rPr>
              <a:t>лекарственной устойчивости ВИЧ с оценкой уровня распространенности первичной и вторичной резистентности вируса к антиретровирусным </a:t>
            </a:r>
            <a:r>
              <a:rPr lang="ru-RU" sz="2000" dirty="0" smtClean="0">
                <a:solidFill>
                  <a:schemeClr val="tx1"/>
                </a:solidFill>
              </a:rPr>
              <a:t>препаратам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81642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5531"/>
            <a:ext cx="8588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5531"/>
            <a:ext cx="8285162" cy="1479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Для достижения цели государственной Стратегии </a:t>
            </a:r>
            <a:r>
              <a:rPr lang="ru-RU" sz="2200" b="1" dirty="0"/>
              <a:t>противодействия распространению ВИЧ-инфекции сотрудники </a:t>
            </a:r>
            <a:r>
              <a:rPr lang="ru-RU" sz="2200" b="1" dirty="0" smtClean="0"/>
              <a:t>Приволжского </a:t>
            </a:r>
            <a:r>
              <a:rPr lang="ru-RU" sz="2200" b="1" dirty="0"/>
              <a:t>окружного центра по профилактике и борьбе со СПИД </a:t>
            </a:r>
            <a:r>
              <a:rPr lang="ru-RU" sz="2200" b="1" dirty="0" smtClean="0"/>
              <a:t>регулярно участвуют в проведении:</a:t>
            </a:r>
            <a:endParaRPr lang="ru-RU" sz="22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1"/>
            <a:ext cx="3024336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179512" y="4168539"/>
            <a:ext cx="4320480" cy="19967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прикладных научных исследований по решению оперативных задач эпидемиологии, профилактики, диагностики и лечения ВИЧ-инфекции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2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1" y="893716"/>
            <a:ext cx="4320480" cy="23873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Ежегодных семинаров </a:t>
            </a:r>
            <a:r>
              <a:rPr lang="ru-RU" sz="2000" dirty="0">
                <a:solidFill>
                  <a:schemeClr val="tx1"/>
                </a:solidFill>
              </a:rPr>
              <a:t>по профилактике </a:t>
            </a:r>
            <a:r>
              <a:rPr lang="ru-RU" sz="2000" dirty="0" smtClean="0">
                <a:solidFill>
                  <a:schemeClr val="tx1"/>
                </a:solidFill>
              </a:rPr>
              <a:t>ВИЧ-инфекции </a:t>
            </a:r>
            <a:r>
              <a:rPr lang="ru-RU" sz="2000" dirty="0">
                <a:solidFill>
                  <a:schemeClr val="tx1"/>
                </a:solidFill>
              </a:rPr>
              <a:t>с педагогами и </a:t>
            </a:r>
            <a:r>
              <a:rPr lang="ru-RU" sz="2000" dirty="0" smtClean="0">
                <a:solidFill>
                  <a:schemeClr val="tx1"/>
                </a:solidFill>
              </a:rPr>
              <a:t>обучающимися </a:t>
            </a:r>
            <a:r>
              <a:rPr lang="ru-RU" sz="2000" dirty="0">
                <a:solidFill>
                  <a:schemeClr val="tx1"/>
                </a:solidFill>
              </a:rPr>
              <a:t>школ, </a:t>
            </a:r>
            <a:r>
              <a:rPr lang="ru-RU" sz="2000" dirty="0" smtClean="0">
                <a:solidFill>
                  <a:schemeClr val="tx1"/>
                </a:solidFill>
              </a:rPr>
              <a:t>студентами техникумов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0324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645" y="0"/>
            <a:ext cx="8588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67544" y="3429000"/>
            <a:ext cx="4176464" cy="31794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разработки проектов инструктивно-методических документов по вопросам эпидемиологии, профилактики, диагностики и лечения ВИЧ-инфекции</a:t>
            </a:r>
          </a:p>
          <a:p>
            <a:pPr marL="0" indent="0">
              <a:buFont typeface="Arial" pitchFamily="34" charset="0"/>
              <a:buNone/>
            </a:pP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altova\Desktop\РАБОТА\ЦЕНТР\КОМАНДИРОВКИ\Пенза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95203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464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560840" cy="158417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  <a:latin typeface="+mn-lt"/>
              </a:rPr>
              <a:t>Социальная акция в дистанционном режиме в условиях пандемии COVID-19</a:t>
            </a:r>
            <a:br>
              <a:rPr lang="ru-RU" sz="2800" b="1" dirty="0">
                <a:solidFill>
                  <a:schemeClr val="accent6"/>
                </a:solidFill>
                <a:latin typeface="+mn-lt"/>
              </a:rPr>
            </a:br>
            <a:endParaRPr lang="ru-RU" sz="28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72816"/>
            <a:ext cx="7543800" cy="3886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В 2020-2021 гг. в </a:t>
            </a:r>
            <a:r>
              <a:rPr lang="ru-RU" dirty="0">
                <a:solidFill>
                  <a:schemeClr val="tx1"/>
                </a:solidFill>
              </a:rPr>
              <a:t>преддверии </a:t>
            </a:r>
            <a:r>
              <a:rPr lang="ru-RU" dirty="0" smtClean="0">
                <a:solidFill>
                  <a:schemeClr val="tx1"/>
                </a:solidFill>
              </a:rPr>
              <a:t>Дня </a:t>
            </a:r>
            <a:r>
              <a:rPr lang="ru-RU" dirty="0">
                <a:solidFill>
                  <a:schemeClr val="tx1"/>
                </a:solidFill>
              </a:rPr>
              <a:t>борьбы со СПИДом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специалисты центра совместно с </a:t>
            </a:r>
            <a:r>
              <a:rPr lang="ru-RU" dirty="0">
                <a:solidFill>
                  <a:schemeClr val="tx1"/>
                </a:solidFill>
              </a:rPr>
              <a:t>Нижегородским институтом </a:t>
            </a:r>
            <a:r>
              <a:rPr lang="ru-RU" dirty="0" smtClean="0">
                <a:solidFill>
                  <a:schemeClr val="tx1"/>
                </a:solidFill>
              </a:rPr>
              <a:t>развития образования провели интернет-опрос </a:t>
            </a:r>
            <a:r>
              <a:rPr lang="ru-RU" dirty="0">
                <a:solidFill>
                  <a:schemeClr val="tx1"/>
                </a:solidFill>
              </a:rPr>
              <a:t>среди </a:t>
            </a:r>
            <a:r>
              <a:rPr lang="ru-RU" dirty="0" smtClean="0">
                <a:solidFill>
                  <a:schemeClr val="tx1"/>
                </a:solidFill>
              </a:rPr>
              <a:t>обучающихся-подростков, педагогов </a:t>
            </a:r>
            <a:r>
              <a:rPr lang="ru-RU" dirty="0">
                <a:solidFill>
                  <a:schemeClr val="tx1"/>
                </a:solidFill>
              </a:rPr>
              <a:t>школ и </a:t>
            </a:r>
            <a:r>
              <a:rPr lang="ru-RU" dirty="0" smtClean="0">
                <a:solidFill>
                  <a:schemeClr val="tx1"/>
                </a:solidFill>
              </a:rPr>
              <a:t>взрослого населения </a:t>
            </a:r>
            <a:r>
              <a:rPr lang="ru-RU" dirty="0">
                <a:solidFill>
                  <a:schemeClr val="tx1"/>
                </a:solidFill>
              </a:rPr>
              <a:t>Нижегородской </a:t>
            </a:r>
            <a:r>
              <a:rPr lang="ru-RU" dirty="0" smtClean="0">
                <a:solidFill>
                  <a:schemeClr val="tx1"/>
                </a:solidFill>
              </a:rPr>
              <a:t>области </a:t>
            </a:r>
            <a:r>
              <a:rPr lang="ru-RU" dirty="0">
                <a:solidFill>
                  <a:schemeClr val="tx1"/>
                </a:solidFill>
              </a:rPr>
              <a:t>с целью </a:t>
            </a:r>
            <a:r>
              <a:rPr lang="ru-RU" dirty="0" smtClean="0">
                <a:solidFill>
                  <a:schemeClr val="tx1"/>
                </a:solidFill>
              </a:rPr>
              <a:t>определения уровень </a:t>
            </a:r>
            <a:r>
              <a:rPr lang="ru-RU" dirty="0">
                <a:solidFill>
                  <a:schemeClr val="tx1"/>
                </a:solidFill>
              </a:rPr>
              <a:t>компетенции по </a:t>
            </a:r>
            <a:r>
              <a:rPr lang="ru-RU" dirty="0" smtClean="0">
                <a:solidFill>
                  <a:schemeClr val="tx1"/>
                </a:solidFill>
              </a:rPr>
              <a:t>вопросам </a:t>
            </a:r>
            <a:r>
              <a:rPr lang="ru-RU" dirty="0">
                <a:solidFill>
                  <a:schemeClr val="tx1"/>
                </a:solidFill>
              </a:rPr>
              <a:t>профилактики </a:t>
            </a:r>
            <a:r>
              <a:rPr lang="ru-RU" dirty="0" smtClean="0">
                <a:solidFill>
                  <a:schemeClr val="tx1"/>
                </a:solidFill>
              </a:rPr>
              <a:t>распространения </a:t>
            </a:r>
            <a:r>
              <a:rPr lang="ru-RU" dirty="0">
                <a:solidFill>
                  <a:schemeClr val="tx1"/>
                </a:solidFill>
              </a:rPr>
              <a:t>ВИЧ-инфекции.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827584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27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24744"/>
            <a:ext cx="7992888" cy="55446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AD0101">
                    <a:lumMod val="50000"/>
                  </a:srgbClr>
                </a:solidFill>
              </a:rPr>
              <a:t>Реализация Стратегии позволит</a:t>
            </a:r>
            <a:r>
              <a:rPr lang="ru-RU" sz="2400" b="1" dirty="0" smtClean="0">
                <a:solidFill>
                  <a:srgbClr val="AD0101">
                    <a:lumMod val="50000"/>
                  </a:srgbClr>
                </a:solidFill>
              </a:rPr>
              <a:t>:</a:t>
            </a:r>
          </a:p>
          <a:p>
            <a:pPr algn="just"/>
            <a:endParaRPr lang="ru-RU" sz="2200" b="1" dirty="0">
              <a:solidFill>
                <a:srgbClr val="AD0101">
                  <a:lumMod val="50000"/>
                </a:srgb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prstClr val="black"/>
                </a:solidFill>
              </a:rPr>
              <a:t>   повысить </a:t>
            </a:r>
            <a:r>
              <a:rPr lang="ru-RU" sz="2200" b="1" dirty="0">
                <a:solidFill>
                  <a:prstClr val="black"/>
                </a:solidFill>
              </a:rPr>
              <a:t>информированность граждан по вопросам </a:t>
            </a:r>
          </a:p>
          <a:p>
            <a:pPr algn="just"/>
            <a:r>
              <a:rPr lang="ru-RU" sz="2200" b="1" dirty="0">
                <a:solidFill>
                  <a:prstClr val="black"/>
                </a:solidFill>
              </a:rPr>
              <a:t>профилактики ВИЧ-инфекции и заболеваний, ассоциированных </a:t>
            </a:r>
            <a:r>
              <a:rPr lang="ru-RU" sz="2200" b="1" dirty="0" smtClean="0">
                <a:solidFill>
                  <a:prstClr val="black"/>
                </a:solidFill>
              </a:rPr>
              <a:t>с </a:t>
            </a:r>
            <a:r>
              <a:rPr lang="ru-RU" sz="2200" b="1" dirty="0">
                <a:solidFill>
                  <a:prstClr val="black"/>
                </a:solidFill>
              </a:rPr>
              <a:t>ВИЧ-инфекцией;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prstClr val="black"/>
                </a:solidFill>
              </a:rPr>
              <a:t>обеспечить </a:t>
            </a:r>
            <a:r>
              <a:rPr lang="ru-RU" sz="2200" b="1" dirty="0">
                <a:solidFill>
                  <a:prstClr val="black"/>
                </a:solidFill>
              </a:rPr>
              <a:t>охват населения медицинским </a:t>
            </a:r>
            <a:r>
              <a:rPr lang="ru-RU" sz="2200" b="1" dirty="0" smtClean="0">
                <a:solidFill>
                  <a:prstClr val="black"/>
                </a:solidFill>
              </a:rPr>
              <a:t>освидетельствованием </a:t>
            </a:r>
            <a:r>
              <a:rPr lang="ru-RU" sz="2200" b="1" dirty="0">
                <a:solidFill>
                  <a:prstClr val="black"/>
                </a:solidFill>
              </a:rPr>
              <a:t>на ВИЧ-инфекцию;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prstClr val="black"/>
                </a:solidFill>
              </a:rPr>
              <a:t>  увеличить </a:t>
            </a:r>
            <a:r>
              <a:rPr lang="ru-RU" sz="2200" b="1" dirty="0">
                <a:solidFill>
                  <a:prstClr val="black"/>
                </a:solidFill>
              </a:rPr>
              <a:t>охват лиц с ВИЧ-инфекцией антиретровирусной </a:t>
            </a:r>
            <a:r>
              <a:rPr lang="ru-RU" sz="2200" b="1" dirty="0" smtClean="0">
                <a:solidFill>
                  <a:prstClr val="black"/>
                </a:solidFill>
              </a:rPr>
              <a:t>терапией</a:t>
            </a:r>
            <a:r>
              <a:rPr lang="ru-RU" sz="2200" b="1" dirty="0">
                <a:solidFill>
                  <a:prstClr val="black"/>
                </a:solidFill>
              </a:rPr>
              <a:t>, в том числе на ранних стадиях заболевания;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prstClr val="black"/>
                </a:solidFill>
              </a:rPr>
              <a:t>снизить </a:t>
            </a:r>
            <a:r>
              <a:rPr lang="ru-RU" sz="2200" b="1" dirty="0">
                <a:solidFill>
                  <a:prstClr val="black"/>
                </a:solidFill>
              </a:rPr>
              <a:t>риск передачи ВИЧ-инфекции от матери ребенку до </a:t>
            </a:r>
            <a:r>
              <a:rPr lang="ru-RU" sz="2200" b="1" dirty="0" smtClean="0">
                <a:solidFill>
                  <a:prstClr val="black"/>
                </a:solidFill>
              </a:rPr>
              <a:t>минимальных </a:t>
            </a:r>
            <a:r>
              <a:rPr lang="ru-RU" sz="2200" b="1" dirty="0">
                <a:solidFill>
                  <a:prstClr val="black"/>
                </a:solidFill>
              </a:rPr>
              <a:t>показателей;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prstClr val="black"/>
                </a:solidFill>
              </a:rPr>
              <a:t> </a:t>
            </a:r>
            <a:r>
              <a:rPr lang="ru-RU" sz="2200" b="1" dirty="0">
                <a:solidFill>
                  <a:prstClr val="black"/>
                </a:solidFill>
              </a:rPr>
              <a:t>снизить дискриминацию и стигматизацию лиц с ВИЧ-инфекцией </a:t>
            </a:r>
            <a:r>
              <a:rPr lang="ru-RU" sz="2200" b="1" dirty="0" smtClean="0">
                <a:solidFill>
                  <a:prstClr val="black"/>
                </a:solidFill>
              </a:rPr>
              <a:t>в </a:t>
            </a:r>
            <a:r>
              <a:rPr lang="ru-RU" sz="2200" b="1" dirty="0">
                <a:solidFill>
                  <a:prstClr val="black"/>
                </a:solidFill>
              </a:rPr>
              <a:t>семье, в общественной жизни, в области занятости и </a:t>
            </a:r>
            <a:r>
              <a:rPr lang="ru-RU" sz="2200" b="1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2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-2683"/>
            <a:ext cx="827584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2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Болдино 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76250"/>
            <a:ext cx="7802562" cy="5851525"/>
          </a:xfrm>
          <a:noFill/>
          <a:ln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16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6592"/>
            <a:ext cx="7632847" cy="54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96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85800"/>
            <a:ext cx="7925630" cy="4903440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ВИЧ – инфекция </a:t>
            </a:r>
            <a:r>
              <a:rPr lang="ru-RU" b="1" dirty="0" smtClean="0"/>
              <a:t>– это болезнь, вызванная вирусом иммунодефицита человека,  являющаяся </a:t>
            </a:r>
            <a:r>
              <a:rPr lang="ru-RU" b="1" dirty="0"/>
              <a:t> </a:t>
            </a:r>
            <a:r>
              <a:rPr lang="ru-RU" b="1" dirty="0" smtClean="0"/>
              <a:t>хроническим инфекционным заболеванием, характеризующимся специфическим поражением иммунной системы, приводящим к медленному ее разрушению до формирования синдрома приобретенного иммунодефицита (СПИД).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81" y="0"/>
            <a:ext cx="1213619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062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новых случаев ВИЧ-инфекции в Нижегородской области и Приволжском федеральном округе в период с 2015 г. по 2021 г.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789483"/>
              </p:ext>
            </p:extLst>
          </p:nvPr>
        </p:nvGraphicFramePr>
        <p:xfrm>
          <a:off x="457200" y="1600200"/>
          <a:ext cx="8362949" cy="4525963"/>
        </p:xfrm>
        <a:graphic>
          <a:graphicData uri="http://schemas.openxmlformats.org/drawingml/2006/table">
            <a:tbl>
              <a:tblPr/>
              <a:tblGrid>
                <a:gridCol w="1897410"/>
                <a:gridCol w="1008112"/>
                <a:gridCol w="830392"/>
                <a:gridCol w="964792"/>
                <a:gridCol w="963376"/>
                <a:gridCol w="899623"/>
                <a:gridCol w="899622"/>
                <a:gridCol w="899622"/>
              </a:tblGrid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2016г.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Нижегородская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1568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Заболеваемость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/на 100 тыс. населения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ПФО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14433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Заболеваемость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/на 100 тыс.  населения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49,6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0"/>
            <a:ext cx="1115616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057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передачи ВИЧ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3657600" cy="864096"/>
          </a:xfrm>
        </p:spPr>
        <p:txBody>
          <a:bodyPr/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Естественный: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1772816"/>
            <a:ext cx="3657600" cy="441615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контактный (незащищенный половой контакт с ВИЧ-инфицированным партнером; контакт слизистой или раневой поверхности с биологическими жидкостями, содержащими вирус иммунодефицита человека</a:t>
            </a:r>
            <a:r>
              <a:rPr lang="ru-RU" dirty="0" smtClean="0"/>
              <a:t>);</a:t>
            </a:r>
          </a:p>
          <a:p>
            <a:pPr algn="just"/>
            <a:r>
              <a:rPr lang="ru-RU" dirty="0"/>
              <a:t>вертикальный  (инфицирование ребенка от ВИЧ-инфицированной матери: во время беременности, в родах и при грудном вскармливании).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268760"/>
            <a:ext cx="3657600" cy="432048"/>
          </a:xfrm>
        </p:spPr>
        <p:txBody>
          <a:bodyPr/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Искусственный: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1700808"/>
            <a:ext cx="3816424" cy="44881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200" dirty="0"/>
              <a:t>при инвазивных процедурах (например, внутривенное введение наркотиков, нанесение татуировок, при проведении косметических, маникюрных процедур нестерильным инструментарием</a:t>
            </a:r>
            <a:r>
              <a:rPr lang="ru-RU" sz="2200" dirty="0" smtClean="0"/>
              <a:t>);</a:t>
            </a:r>
          </a:p>
          <a:p>
            <a:pPr algn="just"/>
            <a:r>
              <a:rPr lang="ru-RU" sz="2200" dirty="0"/>
              <a:t>при переливании крови и ее компонентов, пересадке органов и тканей, использовании донорской спермы, донорского грудного молока от ВИЧ-инфицированного донора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942" y="0"/>
            <a:ext cx="11160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91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08912" cy="504745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факторами передачи возбудителя являются биологические жидкости ВИЧ-инфицированного человека (кровь, компоненты крови, сперма, вагинальное отделяемое, грудное молоко).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865" y="0"/>
            <a:ext cx="11160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19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676456" cy="324036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-соблюдать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личной гигиены: использовать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индивидуальную зубную щетку, бритву, маникюрные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педикюрные принадлежности;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употреблять психоактивные вещества: даже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однократное введение наркотика может привести к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заражению ВИЧ;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ранних и беспорядочных половых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может привести к заражению ВИЧ-инфекцией, другими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заболеваниями, передающимися половым путем,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нежелательной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0"/>
            <a:ext cx="7596336" cy="159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36" y="1613025"/>
            <a:ext cx="913686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КАК ЗАЩИТИТЬ СЕБЯ ОТ ВИЧ/СПИД</a:t>
            </a:r>
            <a:endParaRPr lang="ru-RU" sz="22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-1"/>
            <a:ext cx="1519304" cy="160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17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Вы не сможете заразиться ВИЧ: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268760"/>
            <a:ext cx="7560840" cy="48965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b="1" dirty="0" smtClean="0"/>
              <a:t>-пожимая </a:t>
            </a:r>
            <a:r>
              <a:rPr lang="ru-RU" sz="2200" b="1" dirty="0"/>
              <a:t>руки, обнимая или целуя </a:t>
            </a:r>
            <a:r>
              <a:rPr lang="ru-RU" sz="2200" b="1" dirty="0" smtClean="0"/>
              <a:t>других;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при </a:t>
            </a:r>
            <a:r>
              <a:rPr lang="ru-RU" sz="2200" b="1" dirty="0"/>
              <a:t>кашле или </a:t>
            </a:r>
            <a:r>
              <a:rPr lang="ru-RU" sz="2200" b="1" dirty="0" smtClean="0"/>
              <a:t>чихании;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пользуясь </a:t>
            </a:r>
            <a:r>
              <a:rPr lang="ru-RU" sz="2200" b="1" dirty="0"/>
              <a:t>общественным </a:t>
            </a:r>
            <a:r>
              <a:rPr lang="ru-RU" sz="2200" b="1" dirty="0" smtClean="0"/>
              <a:t>телефоном;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посещая больницу;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открывая дверь;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через </a:t>
            </a:r>
            <a:r>
              <a:rPr lang="ru-RU" sz="2200" b="1" dirty="0"/>
              <a:t>общую пищу, пользуясь общими приборами </a:t>
            </a:r>
          </a:p>
          <a:p>
            <a:pPr algn="just"/>
            <a:r>
              <a:rPr lang="ru-RU" sz="2200" b="1" dirty="0"/>
              <a:t>для приема пищи или </a:t>
            </a:r>
            <a:r>
              <a:rPr lang="ru-RU" sz="2200" b="1" dirty="0" smtClean="0"/>
              <a:t>питья;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пользуясь </a:t>
            </a:r>
            <a:r>
              <a:rPr lang="ru-RU" sz="2200" b="1" dirty="0"/>
              <a:t>фонтанчиками для </a:t>
            </a:r>
            <a:r>
              <a:rPr lang="ru-RU" sz="2200" b="1" dirty="0" smtClean="0"/>
              <a:t>воды;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пользуясь </a:t>
            </a:r>
            <a:r>
              <a:rPr lang="ru-RU" sz="2200" b="1" dirty="0"/>
              <a:t>туалетами или </a:t>
            </a:r>
            <a:r>
              <a:rPr lang="ru-RU" sz="2200" b="1" dirty="0" smtClean="0"/>
              <a:t>душами;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пользуясь </a:t>
            </a:r>
            <a:r>
              <a:rPr lang="ru-RU" sz="2200" b="1" dirty="0"/>
              <a:t>общими плавательными </a:t>
            </a:r>
            <a:r>
              <a:rPr lang="ru-RU" sz="2200" b="1" dirty="0" smtClean="0"/>
              <a:t>бассейнами;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в </a:t>
            </a:r>
            <a:r>
              <a:rPr lang="ru-RU" sz="2200" b="1" dirty="0"/>
              <a:t>результате укуса </a:t>
            </a:r>
            <a:r>
              <a:rPr lang="ru-RU" sz="2200" b="1" dirty="0" smtClean="0"/>
              <a:t>насекомого;</a:t>
            </a:r>
            <a:endParaRPr lang="ru-RU" sz="2200" b="1" dirty="0"/>
          </a:p>
          <a:p>
            <a:pPr algn="just"/>
            <a:r>
              <a:rPr lang="ru-RU" sz="2200" b="1" dirty="0"/>
              <a:t>-</a:t>
            </a:r>
            <a:r>
              <a:rPr lang="ru-RU" sz="2200" b="1" dirty="0" smtClean="0"/>
              <a:t>работая</a:t>
            </a:r>
            <a:r>
              <a:rPr lang="ru-RU" sz="2200" b="1" dirty="0"/>
              <a:t>, общаясь или живя рядом с ВИЧ-инфицированными </a:t>
            </a:r>
            <a:r>
              <a:rPr lang="ru-RU" sz="2200" b="1" dirty="0" smtClean="0"/>
              <a:t>людьми.</a:t>
            </a:r>
            <a:endParaRPr lang="ru-RU" sz="2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6" y="0"/>
            <a:ext cx="11160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1732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346</TotalTime>
  <Words>1171</Words>
  <Application>Microsoft Office PowerPoint</Application>
  <PresentationFormat>Экран (4:3)</PresentationFormat>
  <Paragraphs>124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NewsPrint</vt:lpstr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новых случаев ВИЧ-инфекции в Нижегородской области и Приволжском федеральном округе в период с 2015 г. по 2021 г. </vt:lpstr>
      <vt:lpstr>Механизмы передачи ВИЧ</vt:lpstr>
      <vt:lpstr>Основными факторами передачи возбудителя являются биологические жидкости ВИЧ-инфицированного человека (кровь, компоненты крови, сперма, вагинальное отделяемое, грудное молоко).       </vt:lpstr>
      <vt:lpstr>-соблюдать правила личной гигиены: использовать  индивидуальную зубную щетку, бритву, маникюрные  и педикюрные принадлежности;  -не употреблять психоактивные вещества: даже  однократное введение наркотика может привести к  заражению ВИЧ;   -избегать ранних и беспорядочных половых  отношений, это может привести к заражению ВИЧ-инфекцией, другими заболеваниями, передающимися половым путем, и нежелательной беременности. </vt:lpstr>
      <vt:lpstr>Вы не сможете заразиться ВИЧ:</vt:lpstr>
      <vt:lpstr>  По данным Всемирной организации здравоохранения (ВОЗ):</vt:lpstr>
      <vt:lpstr>Согласно ВОЗ, модели поведения и условия, повышающие риск заражения ВИЧ, включают:</vt:lpstr>
      <vt:lpstr>Средства, позволяющего полностью излечить ВИЧ-инфекцию, не существует. Однако, благодаря расширению доступа к эффективным средствам профилактики, диагностики и лечения ВИЧ и оппортунистических инфекций, а также ухода за пациентами, ВИЧ-инфекция перешла в категорию хронических заболеваний, поддающихся терапии, и ВИЧ-инфицированные могут прожить долгую и здоровую жизнь.</vt:lpstr>
      <vt:lpstr>ЮНЭЙДС координирует международные меры противодействия СПИДу, как угрозе общественному здравоохранению, с целью полной победы над ним к 2030 году в рамках Целей устойчивого развития.</vt:lpstr>
      <vt:lpstr>Целевые показатели по  ускорению мер</vt:lpstr>
      <vt:lpstr>Государственная стратегия противодействия распространению  ВИЧ - инфекции  в  Российской Федерации  на  период  до  2030 года   (утверждена Распоряжением  Правительства  РФ   от 21 декабря 2020г. № 3468-р)</vt:lpstr>
      <vt:lpstr>Достижение цели Стратегии предусматривается осуществить путем  реализации следующих задач:</vt:lpstr>
      <vt:lpstr>Достижение цели Стратегии предусматривается осуществить путем  реализации следующих задач:</vt:lpstr>
      <vt:lpstr>Акция направлена на информирование граждан по теме ВИЧ/СПИДа, снижение дискриминации ВИЧ-положительных граждан и мотивирование населения к  тестированию на ВИЧ-инфекцию.</vt:lpstr>
      <vt:lpstr>Приволжский окружной центр по профилактике и борьбе со СПИД</vt:lpstr>
      <vt:lpstr> Оказание помощи территориальным органам здравоохранения и учреждениям Роспотребнадзора Приволжского федерального округа по проблемам ВИЧ-инфекции: организация и осуществление  эпидемиологического надзора, профилактических и противоэпидемических мероприятий, клинико-лабораторной диагностики, лечения ВИЧ-инфекции и ВИЧ-ассоциированных заболеваний. </vt:lpstr>
      <vt:lpstr>Презентация PowerPoint</vt:lpstr>
      <vt:lpstr>Презентация PowerPoint</vt:lpstr>
      <vt:lpstr>Социальная акция в дистанционном режиме в условиях пандемии COVID-19 </vt:lpstr>
      <vt:lpstr>Ожидаемые результаты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Альтова</dc:creator>
  <cp:lastModifiedBy>Елена Альтова</cp:lastModifiedBy>
  <cp:revision>65</cp:revision>
  <dcterms:created xsi:type="dcterms:W3CDTF">2022-11-29T08:35:54Z</dcterms:created>
  <dcterms:modified xsi:type="dcterms:W3CDTF">2022-12-01T07:19:09Z</dcterms:modified>
</cp:coreProperties>
</file>