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322" r:id="rId2"/>
    <p:sldId id="321" r:id="rId3"/>
    <p:sldId id="311" r:id="rId4"/>
    <p:sldId id="261" r:id="rId5"/>
    <p:sldId id="325" r:id="rId6"/>
    <p:sldId id="323" r:id="rId7"/>
    <p:sldId id="324" r:id="rId8"/>
    <p:sldId id="317" r:id="rId9"/>
    <p:sldId id="267" r:id="rId10"/>
    <p:sldId id="315" r:id="rId11"/>
    <p:sldId id="279" r:id="rId12"/>
    <p:sldId id="275" r:id="rId13"/>
    <p:sldId id="277" r:id="rId14"/>
    <p:sldId id="278" r:id="rId15"/>
    <p:sldId id="301" r:id="rId16"/>
    <p:sldId id="302" r:id="rId17"/>
    <p:sldId id="310" r:id="rId18"/>
    <p:sldId id="327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C00000"/>
    <a:srgbClr val="669900"/>
    <a:srgbClr val="E7FDFC"/>
    <a:srgbClr val="441D08"/>
    <a:srgbClr val="27B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98393-2A9A-4D17-9333-D543555D13BA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2379C-019D-42DD-8BA6-87B6F0C4E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99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A028A-B2F8-487D-9A64-D219E590A8DF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063D-58CC-45AF-958F-CE0B8099E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063D-58CC-45AF-958F-CE0B8099EEA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2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ВИЧ-инфекция в ПФО в 2023-2024 гг.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8424936" cy="2016224"/>
          </a:xfrm>
        </p:spPr>
        <p:txBody>
          <a:bodyPr>
            <a:noAutofit/>
          </a:bodyPr>
          <a:lstStyle/>
          <a:p>
            <a:r>
              <a:rPr lang="ru-RU" dirty="0" smtClean="0"/>
              <a:t>Приволжский окружной центр </a:t>
            </a:r>
          </a:p>
          <a:p>
            <a:r>
              <a:rPr lang="ru-RU" dirty="0" smtClean="0"/>
              <a:t>по профилактике и борьбе со СПИД </a:t>
            </a:r>
          </a:p>
          <a:p>
            <a:r>
              <a:rPr lang="ru-RU" dirty="0" smtClean="0"/>
              <a:t>ФБУН ННИИЭМ </a:t>
            </a:r>
            <a:r>
              <a:rPr lang="ru-RU" dirty="0" err="1" smtClean="0"/>
              <a:t>им.академика</a:t>
            </a:r>
            <a:r>
              <a:rPr lang="ru-RU" dirty="0" smtClean="0"/>
              <a:t> И.Н. Блохиной </a:t>
            </a:r>
            <a:r>
              <a:rPr lang="ru-RU" dirty="0" err="1" smtClean="0"/>
              <a:t>Роспотребнадзора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08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14FDA0-3795-4E3F-B23B-164FA512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069832" cy="10801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Современные возможности терапии ВИЧ-инфекции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BF83D3A-3797-494F-839C-09D6A4073FE2}"/>
              </a:ext>
            </a:extLst>
          </p:cNvPr>
          <p:cNvSpPr/>
          <p:nvPr/>
        </p:nvSpPr>
        <p:spPr>
          <a:xfrm>
            <a:off x="650776" y="1378438"/>
            <a:ext cx="78424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sz="2000" b="1" dirty="0"/>
              <a:t>Применение антиретровирусной терапии (АРТ) является основным компонентом лечения пациентов с ВИЧ-инфекцией и одним из актуальных направлений профилактики. Раннее начало АРТ позволяет достичь не только улучшения клинического прогноза заболевания, но и снижения уровня распространенности ВИЧ-инфекции в популяции.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sz="2000" b="1" dirty="0"/>
              <a:t>Антиретровирусные препараты (АРВП) способны препятствовать размножению ВИЧ, блокируя ферменты вируса, а также его проникновение в клетки.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sz="2000" b="1" dirty="0"/>
              <a:t>На 30.09.2024 г. в ПФО АРТ получали 90,3% от числа лиц, состоявших под наблюдением.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sz="2000" b="1" dirty="0"/>
              <a:t>Приверженность пациентов лечению является непременным условием эффективности АРТ. Каждый раз при прерывании лечения снижается концентрация препаратов в крови и ВИЧ может выработать устойчивость к ним. Изучение спектра мутаций резистентности ВИЧ к различным группам АРВП является важным направлением исследований.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B4F6CF-5E72-73ED-9B0D-FF6DB67A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266" y="0"/>
            <a:ext cx="99373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70" y="2060848"/>
            <a:ext cx="8064896" cy="2827582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позволяющего полностью излечить ВИЧ-инфекцию, не существует. Однако, благодаря расширению доступа к эффективным средствам профилактики, диагностики и лечения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оппортунистических инфекций, а также ухода за пациентами, ВИЧ-инфекция перешла в категорию хронических заболеваний, поддающихся терапии, 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ВИЧ-инфицированные могут прожить долгую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сохраняя трудоспособность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3216016" cy="207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88" y="4871259"/>
            <a:ext cx="3128578" cy="192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B7108B-BA41-F776-8E9B-7D129CA8F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799" y="0"/>
            <a:ext cx="99373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7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9442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Impact" panose="020B0806030902050204" pitchFamily="34" charset="0"/>
              </a:rPr>
              <a:t>Государственная стратегия противодействия распространению  ВИЧ-инфекции  в  Российской Федерации  на  период  до  2030 года </a:t>
            </a:r>
            <a:br>
              <a:rPr lang="ru-RU" sz="2400" b="1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Impact" panose="020B0806030902050204" pitchFamily="34" charset="0"/>
              </a:rPr>
              <a:t> (утверждена Распоряжением  Правительства  РФ </a:t>
            </a:r>
            <a:br>
              <a:rPr lang="ru-RU" sz="2400" b="1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Impact" panose="020B0806030902050204" pitchFamily="34" charset="0"/>
              </a:rPr>
              <a:t> от 21 декабря 2020 г. № 3468-р)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0043" y="2852936"/>
            <a:ext cx="7416824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Цель Стратегии </a:t>
            </a:r>
            <a:r>
              <a:rPr lang="ru-RU" sz="2400" dirty="0"/>
              <a:t>- предупреждение распространения ВИЧ-инфекции на территории РФ путем достижения  постоянного снижения числа новых случаев ВИЧ-инфекции среди населения и снижения смертности от заболеваний, ассоциированных с ВИЧ-инфекцией и СПИДом, чтобы к 2030 году это заболевание перестало быть угрозой общественному здоровью.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C4961B-A864-E0B9-41E7-1FAA54ED7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918" y="0"/>
            <a:ext cx="99373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Достижение цели Стратегии</a:t>
            </a:r>
            <a:br>
              <a:rPr lang="ru-RU" sz="2400" b="1" dirty="0">
                <a:solidFill>
                  <a:schemeClr val="accent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предусматривается осуществить путем  реализации следующих задач: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628800"/>
            <a:ext cx="7543800" cy="4678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повышение информированности граждан Российской Федерации по вопросам ВИЧ-инфекции, а также формирование социальной среды, исключающей дискриминацию и стигматизацию по отношению к лицам с ВИЧ-инфекцией;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разработка и внедрение межведомственных программ профилактики среди населения: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разработка и внедрение индивидуальных подходов и адресных программ профилактики в каждом регионе;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повышение информированности профильных специалистов по вопросам диагностики и профилактики ВИЧ-инфекции;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обеспечение охвата населения эффективным скринингом на ВИЧ-инфекцию;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обеспечение комплексного междисциплинарного подхода при диагностике, оказании медицинской помощи и социальной поддержки лиц с ВИЧ-инфекцией в соответствии с законодательством Российской Федерации;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424626-5D40-9AD3-1E88-C648E90F3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266" y="0"/>
            <a:ext cx="99373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4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Достижение цели Стратегии</a:t>
            </a:r>
            <a:br>
              <a:rPr lang="ru-RU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предусматривается осуществить путем  реализации следующих задач (2):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629" y="1628800"/>
            <a:ext cx="7543800" cy="4678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увеличение охвата АРТ лиц с ВИЧ-инфекцией и дальнейшее снижение риска передачи ВИЧ-инфекции от матери ребенку;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использование достижений науки и практики при проведении медицинской профилактики ВИЧ-инфекции и оказании медицинской помощи лицам с ВИЧ-инфекцией;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предоставление социальной поддержки ВИЧ-инфицированным гражданам и членам их семей, обеспечение высокого качества жизни детей с ВИЧ-инфекцией;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совершенствование нормативно-правового регулирования и развитие международного сотрудничества по вопросам предупреждения распространения ВИЧ-инфекции;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совершенствование эпидемиологического контроля и надзора за распространением ВИЧ-инфекции в РФ;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совершенствование организации деятельности, материально-технического и кадрового обеспечения специализированных медицинских организаций, оказывающих медицинскую помощь лицам с ВИЧ-инфекцией.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D5F24-FBD0-DAA6-1BB8-FD7F3631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903" y="0"/>
            <a:ext cx="99373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1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868" y="987507"/>
            <a:ext cx="7992888" cy="55446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Реализация Стратегии позволит:</a:t>
            </a:r>
          </a:p>
          <a:p>
            <a:pPr algn="just"/>
            <a:endParaRPr lang="ru-RU" sz="2200" b="1" dirty="0">
              <a:solidFill>
                <a:srgbClr val="AD0101">
                  <a:lumMod val="50000"/>
                </a:srgbClr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prstClr val="black"/>
                </a:solidFill>
              </a:rPr>
              <a:t> повысить информированность граждан по вопросам профилактики ВИЧ-инфекции и заболеваний, ассоциированных с ВИЧ-инфекцией;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prstClr val="black"/>
                </a:solidFill>
              </a:rPr>
              <a:t>обеспечить охват населения медицинским освидетельствованием на ВИЧ-инфекцию;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prstClr val="black"/>
                </a:solidFill>
              </a:rPr>
              <a:t> увеличить охват лиц с ВИЧ-инфекцией антиретровирусной терапией, в том числе на ранних стадиях заболевания;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prstClr val="black"/>
                </a:solidFill>
              </a:rPr>
              <a:t>снизить риск передачи ВИЧ-инфекции от матери ребенку до минимальных показателей;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prstClr val="black"/>
                </a:solidFill>
              </a:rPr>
              <a:t> снизить дискриминацию и стигматизацию лиц с ВИЧ-инфекцией в семье, в общественной жизни, в области занятости и здравоохранения.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C35338-F94B-5635-9630-DB36EE7E9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219" y="-3132"/>
            <a:ext cx="99373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F19B55-60DE-04EC-5295-C83F377EC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315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1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7DF17B9-D342-A973-1131-19D129BB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637" y="138223"/>
            <a:ext cx="6781800" cy="12310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Ежегодно 1 декабря отмечается Всемирный день борьбы со СПИДом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7EDA7B-5E56-DC86-2575-8B88F82534D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7544" y="1352988"/>
            <a:ext cx="3657600" cy="376713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Люди во всем мире объединяются для демонстрации поддержки людям, живущим с ВИЧ, и вспоминают тех, кто умер от связанных со СПИДом заболеваний.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Всемирный день борьбы со СПИДом всегда посвящен определенной теме. В </a:t>
            </a:r>
            <a:r>
              <a:rPr lang="ru-RU" b="1" dirty="0" smtClean="0"/>
              <a:t>2024 </a:t>
            </a:r>
            <a:r>
              <a:rPr lang="ru-RU" b="1" dirty="0"/>
              <a:t>году такой темой будет </a:t>
            </a:r>
            <a:r>
              <a:rPr lang="ru-RU" b="1" dirty="0">
                <a:solidFill>
                  <a:srgbClr val="7030A0"/>
                </a:solidFill>
              </a:rPr>
              <a:t>«Выбирайте правильный путь — путь прав человека».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313B12-5E67-D7F4-910C-3E2C1926444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25144" y="1369432"/>
            <a:ext cx="4761517" cy="37687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ru-RU" sz="3200" b="1" dirty="0"/>
              <a:t>Эта тема дополняет растущий список задач, которые Всемирный день борьбы со СПИДом ставит в мировом масштабе. Впервые прошедший в 1988 году, Всемирный день борьбы со СПИДом стал первым международным днем по теме глобального здравоохранения. 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lang="ru-RU" sz="3200" b="1" dirty="0"/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ru-RU" sz="3200" b="1" dirty="0"/>
              <a:t>Агентства ООН, государства и гражданское общество ежегодно объединяют свои усилия для проведения кампании, посвященной определенным вопросам, связанным с </a:t>
            </a:r>
            <a:r>
              <a:rPr lang="ru-RU" sz="3200" b="1" dirty="0" smtClean="0"/>
              <a:t>ВИЧ-инфекцией.</a:t>
            </a:r>
            <a:endParaRPr lang="ru-RU" sz="32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CA862DA-7276-C3CE-1D0F-D3FDA4B8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78" y="4941168"/>
            <a:ext cx="3657917" cy="16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67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24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6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3F4A9CD-B7E9-9BFD-5412-8B40216A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8E25A6-DF08-7F8F-C4F1-C2B8FA53E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" y="476672"/>
            <a:ext cx="9041427" cy="55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9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0"/>
            <a:ext cx="12128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55924"/>
            <a:ext cx="74168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/>
              <a:t>Общее число людей во всем мире, живущих с ВИЧ, в 2023 г. составило 39,9 млн [36,1–44,6 млн] человек.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/>
              <a:t>Число новых случаев инфицирования ВИЧ в 2023 г. составило 1,3 млн [1–1,7 млн] человек.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/>
              <a:t>Число людей, умерших от связанных со СПИДом болезней в 2023 г., составило 630 000 [500 000–820 000] человек.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/>
              <a:t>30,7 млн [27–31,9 млн] человек получали антиретровирусную терапию в 2023 г.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/>
              <a:t>88,4 млн [71,3–112,8 млн] человек были инфицированы ВИЧ с начала эпидемии.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/>
              <a:t>42,3 млн [35,7–51,1 млн] человек умерло от связанных со СПИДом болезней с начала эпидемии.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5661248"/>
            <a:ext cx="7626424" cy="51095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/>
                </a:solidFill>
              </a:rPr>
              <a:t>Глобальная статистика по ВИЧ-инфекции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410048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CA02617-BBC5-D33D-03EA-BE557146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Эпидемия ВИЧ-инфекции в Российской Федерации в настоящее время продолжает свое развитие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79F6A7-61A2-F185-9105-7F6351D7F8AF}"/>
              </a:ext>
            </a:extLst>
          </p:cNvPr>
          <p:cNvSpPr txBox="1"/>
          <p:nvPr/>
        </p:nvSpPr>
        <p:spPr>
          <a:xfrm>
            <a:off x="467544" y="686222"/>
            <a:ext cx="82089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Общее число выявленных случаев ВИЧ-инфекции среди граждан Российской Федерации (подтвержденных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иммуноблоте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 1987 г. по 31 декабря 2023 г. достигло, по предварительным данным, 1 664 149. 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31 декабря 2023 г. в стране проживало 1 197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410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россиян с лабораторно подтвержденным диагнозом ВИЧ-инфекции, исключая 495 385 больных, умерших за весь период наблюдения (29,3%). Пораженность ВИЧ-инфекцией составила 817,6 на 100 тыс. населения, то есть с ВИЧ жили 0,8% всего населения России. 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2023 г. было выявлено 82 180 положительных результатов при референс-исследовании в иммунном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блоте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ПЦР у обследованных на ВИЧ россиян, что на 0,6% больше, чем в 2022 г.     </a:t>
            </a: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CDEFBE5-2267-AE4D-1F05-5F9C87C1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370" y="0"/>
            <a:ext cx="934171" cy="7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46316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Количество новых случаев ВИЧ-инфекции в Нижегородской области и Приволжском федеральном округе за период с 2016 по 2024 г.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31141"/>
              </p:ext>
            </p:extLst>
          </p:nvPr>
        </p:nvGraphicFramePr>
        <p:xfrm>
          <a:off x="395536" y="1628800"/>
          <a:ext cx="8357939" cy="4525963"/>
        </p:xfrm>
        <a:graphic>
          <a:graphicData uri="http://schemas.openxmlformats.org/drawingml/2006/table">
            <a:tbl>
              <a:tblPr/>
              <a:tblGrid>
                <a:gridCol w="1557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5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5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5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5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5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5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5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г.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A3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 2024г.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1 535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/на 100 тыс.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13 156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/на 100 тыс. 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5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543800" cy="4680520"/>
          </a:xfrm>
        </p:spPr>
        <p:txBody>
          <a:bodyPr>
            <a:normAutofit fontScale="85000" lnSpcReduction="10000"/>
          </a:bodyPr>
          <a:lstStyle/>
          <a:p>
            <a:pPr lvl="4">
              <a:lnSpc>
                <a:spcPct val="110000"/>
              </a:lnSpc>
            </a:pPr>
            <a:endParaRPr lang="ru-RU" b="1" dirty="0" smtClean="0"/>
          </a:p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Механизмы и пути </a:t>
            </a:r>
            <a:r>
              <a:rPr lang="ru-RU" b="1" dirty="0">
                <a:solidFill>
                  <a:schemeClr val="tx1"/>
                </a:solidFill>
              </a:rPr>
              <a:t>передачи вируса: естественный (половой, от матери ребенку) и искусственный (парентеральный - инъекционный, </a:t>
            </a:r>
            <a:r>
              <a:rPr lang="ru-RU" b="1" dirty="0" err="1">
                <a:solidFill>
                  <a:schemeClr val="tx1"/>
                </a:solidFill>
              </a:rPr>
              <a:t>трансфузионный</a:t>
            </a:r>
            <a:r>
              <a:rPr lang="ru-RU" b="1" dirty="0">
                <a:solidFill>
                  <a:schemeClr val="tx1"/>
                </a:solidFill>
              </a:rPr>
              <a:t>, трансплантационный, в том числе при попадании зараженного материала на поврежденную кожу и слизистые оболочки глаз, носа и ротовой полости).</a:t>
            </a:r>
          </a:p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Вирус передаётся через кровь, сперму, секрет влагалища, грудное молоко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Половой путь – в последние годы является доминирующим в распространении </a:t>
            </a:r>
            <a:r>
              <a:rPr lang="ru-RU" b="1" dirty="0" smtClean="0">
                <a:solidFill>
                  <a:schemeClr val="tx1"/>
                </a:solidFill>
              </a:rPr>
              <a:t>ВИЧ-инфекции</a:t>
            </a:r>
            <a:r>
              <a:rPr lang="ru-RU" b="1" dirty="0">
                <a:solidFill>
                  <a:schemeClr val="tx1"/>
                </a:solidFill>
              </a:rPr>
              <a:t>. Вероятность заражения коррелирует с количеством половых партнеров человека и повышается при воспалительных и </a:t>
            </a:r>
            <a:r>
              <a:rPr lang="ru-RU" b="1" dirty="0" err="1">
                <a:solidFill>
                  <a:schemeClr val="tx1"/>
                </a:solidFill>
              </a:rPr>
              <a:t>диспластических</a:t>
            </a:r>
            <a:r>
              <a:rPr lang="ru-RU" b="1" dirty="0">
                <a:solidFill>
                  <a:schemeClr val="tx1"/>
                </a:solidFill>
              </a:rPr>
              <a:t> заболеваниях половых органов и прямой кишки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7" y="0"/>
            <a:ext cx="11033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3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980728"/>
            <a:ext cx="7697787" cy="489654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Случаи </a:t>
            </a:r>
            <a:r>
              <a:rPr lang="ru-RU" sz="2000" b="1" dirty="0">
                <a:solidFill>
                  <a:schemeClr val="tx1"/>
                </a:solidFill>
              </a:rPr>
              <a:t>заболевания ВИЧ–инфекцией в ПФО регистрировались среди жителей всех возрастов. </a:t>
            </a:r>
            <a:r>
              <a:rPr lang="ru-RU" sz="2000" b="1" dirty="0" smtClean="0">
                <a:solidFill>
                  <a:schemeClr val="tx1"/>
                </a:solidFill>
              </a:rPr>
              <a:t>Продолжает </a:t>
            </a:r>
            <a:r>
              <a:rPr lang="ru-RU" sz="2000" b="1" dirty="0">
                <a:solidFill>
                  <a:schemeClr val="tx1"/>
                </a:solidFill>
              </a:rPr>
              <a:t>наблюдаться ежегодная устойчивая тенденция роста выявления ВИЧ–инфекции у лиц старших возрастных групп. Так, доля лиц старше 30 лет увеличилась с 69,7%  в  2016 г. до 88,1% в 2023 г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Сохраняется тенденция к некоторому увеличению доли женщин среди вновь выявленных </a:t>
            </a:r>
            <a:r>
              <a:rPr lang="ru-RU" sz="2000" b="1" dirty="0" smtClean="0">
                <a:solidFill>
                  <a:schemeClr val="tx1"/>
                </a:solidFill>
              </a:rPr>
              <a:t>ВИЧ–инфицированных (42,8</a:t>
            </a:r>
            <a:r>
              <a:rPr lang="ru-RU" sz="2000" b="1" dirty="0">
                <a:solidFill>
                  <a:schemeClr val="tx1"/>
                </a:solidFill>
              </a:rPr>
              <a:t>% в 2023 г</a:t>
            </a:r>
            <a:r>
              <a:rPr lang="ru-RU" sz="2000" b="1" dirty="0" smtClean="0">
                <a:solidFill>
                  <a:schemeClr val="tx1"/>
                </a:solidFill>
              </a:rPr>
              <a:t>.).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Основным путем передачи ВИЧ–инфекции остается половой, его доля в общей структуре путей передачи продолжает расти (2016 г. – ~ 65%, 2023 г. – 82,8%). В подавляющем большинстве случаев он реализовался при гетеросексуальных контактах (98,6%).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7" y="0"/>
            <a:ext cx="11033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40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058472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Структура основных </a:t>
            </a:r>
            <a:r>
              <a:rPr lang="ru-RU" sz="3100" dirty="0" smtClean="0">
                <a:solidFill>
                  <a:schemeClr val="accent1"/>
                </a:solidFill>
              </a:rPr>
              <a:t>факторов инфицирования ВИЧ в ПФО в 2010-2023 гг.</a:t>
            </a:r>
            <a:endParaRPr lang="ru-RU" sz="31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4121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2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19BBD2EC-D7B6-4333-932F-20C91B0B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00" y="5157192"/>
            <a:ext cx="7410400" cy="108701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Факторы риска передачи ВИЧ-инфекции в ПФО </a:t>
            </a:r>
            <a:r>
              <a:rPr lang="ru-RU" sz="2800" dirty="0">
                <a:solidFill>
                  <a:schemeClr val="accent1"/>
                </a:solidFill>
              </a:rPr>
              <a:t>( 9 месяцев 2024 г., %)</a:t>
            </a:r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00294" cy="439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C5CA41-311D-7F12-9FFA-8B3546B4E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084" y="0"/>
            <a:ext cx="1103472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8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A37"/>
                </a:solidFill>
                <a:latin typeface="+mn-lt"/>
              </a:rPr>
              <a:t>Вы не сможете заразиться ВИЧ: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560840" cy="4896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пожимая руки, обнимая или целуя других;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при кашле или чихании;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пользуясь общественным телефоном;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посещая больницу;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открывая дверь;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через общую пищу, пользуясь общими приборами 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для приема пищи или питья;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пользуясь фонтанчиками для воды;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пользуясь туалетами или душами;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пользуясь общими плавательными бассейнами;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/>
              <a:t>в результате укуса насекомого;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/>
              <a:t>работая, общаясь или живя рядом с </a:t>
            </a:r>
            <a:r>
              <a:rPr lang="ru-RU" sz="2200" b="1" dirty="0"/>
              <a:t>ВИЧ-инфицированными </a:t>
            </a:r>
            <a:r>
              <a:rPr lang="ru-RU" sz="2200" b="1" dirty="0" smtClean="0"/>
              <a:t>людьми в быту (избегая </a:t>
            </a:r>
            <a:r>
              <a:rPr lang="ru-RU" sz="2200" b="1" dirty="0" err="1" smtClean="0"/>
              <a:t>гемоконтактов</a:t>
            </a:r>
            <a:r>
              <a:rPr lang="ru-RU" sz="2200" b="1" dirty="0" smtClean="0"/>
              <a:t>).</a:t>
            </a:r>
            <a:endParaRPr lang="ru-RU" sz="2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6" y="0"/>
            <a:ext cx="11160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173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1574</TotalTime>
  <Words>1301</Words>
  <Application>Microsoft Office PowerPoint</Application>
  <PresentationFormat>Экран (4:3)</PresentationFormat>
  <Paragraphs>128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ВИЧ-инфекция в ПФО в 2023-2024 гг.</vt:lpstr>
      <vt:lpstr>Глобальная статистика по ВИЧ-инфекции</vt:lpstr>
      <vt:lpstr>Эпидемия ВИЧ-инфекции в Российской Федерации в настоящее время продолжает свое развитие </vt:lpstr>
      <vt:lpstr>Количество новых случаев ВИЧ-инфекции в Нижегородской области и Приволжском федеральном округе за период с 2016 по 2024 г. </vt:lpstr>
      <vt:lpstr>Презентация PowerPoint</vt:lpstr>
      <vt:lpstr>Презентация PowerPoint</vt:lpstr>
      <vt:lpstr>Структура основных факторов инфицирования ВИЧ в ПФО в 2010-2023 гг.</vt:lpstr>
      <vt:lpstr>Факторы риска передачи ВИЧ-инфекции в ПФО ( 9 месяцев 2024 г., %)</vt:lpstr>
      <vt:lpstr>Вы не сможете заразиться ВИЧ:</vt:lpstr>
      <vt:lpstr>Современные возможности терапии ВИЧ-инфекции</vt:lpstr>
      <vt:lpstr>Средства, позволяющего полностью излечить ВИЧ-инфекцию, не существует. Однако, благодаря расширению доступа к эффективным средствам профилактики, диагностики и лечения ВИЧ-инфекции и оппортунистических инфекций, а также ухода за пациентами, ВИЧ-инфекция перешла в категорию хронических заболеваний, поддающихся терапии, и ВИЧ-инфицированные могут прожить долгую жизнь, сохраняя трудоспособность.</vt:lpstr>
      <vt:lpstr>Государственная стратегия противодействия распространению  ВИЧ-инфекции  в  Российской Федерации  на  период  до  2030 года   (утверждена Распоряжением  Правительства  РФ   от 21 декабря 2020 г. № 3468-р)</vt:lpstr>
      <vt:lpstr>Достижение цели Стратегии предусматривается осуществить путем  реализации следующих задач:</vt:lpstr>
      <vt:lpstr>Достижение цели Стратегии предусматривается осуществить путем  реализации следующих задач (2):</vt:lpstr>
      <vt:lpstr>Ожидаемые результаты</vt:lpstr>
      <vt:lpstr>Презентация PowerPoint</vt:lpstr>
      <vt:lpstr>Ежегодно 1 декабря отмечается Всемирный день борьбы со СПИДом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Альтова</dc:creator>
  <cp:lastModifiedBy>Елена Кузоватова</cp:lastModifiedBy>
  <cp:revision>135</cp:revision>
  <cp:lastPrinted>2024-11-25T06:49:24Z</cp:lastPrinted>
  <dcterms:created xsi:type="dcterms:W3CDTF">2022-11-29T08:35:54Z</dcterms:created>
  <dcterms:modified xsi:type="dcterms:W3CDTF">2024-11-26T11:18:44Z</dcterms:modified>
</cp:coreProperties>
</file>